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17463-B8BC-42B6-80EC-DA0E0A38D52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16C63-4FF9-496B-A4BD-A5A0267BC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6C63-4FF9-496B-A4BD-A5A0267BC6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7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6C63-4FF9-496B-A4BD-A5A0267BC6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8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2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8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8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636B-AAED-413C-B20E-78AC12BB0012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269ED-EB71-41BE-A160-D88E1097F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7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2840" y="5883711"/>
            <a:ext cx="9166840" cy="707886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_Algerius" pitchFamily="82" charset="-52"/>
              </a:rPr>
              <a:t>2016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_Algerius" pitchFamily="8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2840" y="2420888"/>
            <a:ext cx="9166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_Algerius" pitchFamily="82" charset="-52"/>
              </a:rPr>
              <a:t>Независимая оценка качества образования.</a:t>
            </a:r>
          </a:p>
          <a:p>
            <a:pPr algn="ctr"/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_Algerius" pitchFamily="82" charset="-52"/>
              </a:rPr>
              <a:t>Проблемы и перспективы.</a:t>
            </a:r>
            <a:endParaRPr lang="ru-RU" sz="36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_Algerius" pitchFamily="8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5200" y="5301208"/>
            <a:ext cx="5531296" cy="58250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ФЗ «Об образовании в Российской Федерации» от 29.12.2012 №273-ФЗ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0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64" y="548680"/>
            <a:ext cx="8229600" cy="5472608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1.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Качество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образования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комплексная характеристика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образовательной деятельности и подготовки обучающегося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программы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– ст.2 – ФЗ «Об образовании».</a:t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2.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Независимая оценка качества образования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направлена на получение сведений об образовательной деятельности, о качестве подготовки обучающихся и реализации образовательных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программ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– ст.95 ФЗ «Об образовании»</a:t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Июнь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2017 г. – все образовательные учреждения должны пройти независимую оценку качества образования.</a:t>
            </a:r>
            <a:b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Относительно критериев в законодательстве имеется мало определенности, но они требуют конкретизации, поиска показателей, индикаторов оценивания.</a:t>
            </a:r>
            <a:b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Обязательные критерии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  <a:sym typeface="Wingdings" pitchFamily="2" charset="2"/>
              </a:rPr>
              <a:t>: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  <a:sym typeface="Wingdings" pitchFamily="2" charset="2"/>
              </a:rPr>
              <a:t>(федеральный уровень, установлен ст.95.2)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открытость и доступность;</a:t>
            </a:r>
            <a:b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комфортность условий;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1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компетентность  и вежливость работников образовательных учреждений;</a:t>
            </a:r>
            <a:b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удовлетворенность качеством от деятельности в ОО.</a:t>
            </a:r>
            <a:b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Дополнительные критерии - 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формируются ОС.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64904"/>
            <a:ext cx="3888432" cy="20795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50800" dir="5400000" sx="101000" sy="101000" algn="ctr" rotWithShape="0">
              <a:schemeClr val="tx2">
                <a:lumMod val="60000"/>
                <a:lumOff val="40000"/>
                <a:alpha val="71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Независимую оценку качества подготовки обучающихся</a:t>
            </a:r>
          </a:p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Цели: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/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подготовка информации об уровне освоения обучающимися образовательной программы;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предоставление участникам отношений в сфере образования информации о качестве подготовки обучающихся;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выявление факторов, влияющих на качество подготовки учащихся (УМК, образовательные технологии, методики).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Ст.95.1 ФЗ «Об образовании»</a:t>
            </a:r>
          </a:p>
          <a:p>
            <a:endParaRPr lang="ru-RU" sz="10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3864" y="1984127"/>
            <a:ext cx="5328592" cy="3630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</a:ln>
          <a:effectLst>
            <a:outerShdw blurRad="152400" dist="50800" dir="5400000" sx="101000" sy="101000" algn="ctr" rotWithShape="0">
              <a:schemeClr val="tx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Независимая оценка качества образования включает в себя: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24461" y="2564903"/>
            <a:ext cx="4032448" cy="20795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88900" dist="50800" dir="5400000" sx="101000" sy="101000" algn="ctr" rotWithShape="0">
              <a:schemeClr val="tx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езависимую оценку качества образовательной деятельности</a:t>
            </a:r>
          </a:p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Цели: 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оценка предоставляемого образования потребностям получателя;</a:t>
            </a:r>
            <a:endParaRPr lang="ru-RU" sz="10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171450" indent="-171450">
              <a:buFontTx/>
              <a:buChar char="-"/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редоставление родителям информации при выборе ОУ;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обеспечение открытости и доступности о деятельности ОО;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обеспечение достоверности информации о деятельности ОО.</a:t>
            </a:r>
            <a:endParaRPr lang="ru-RU" sz="10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Сроки проведения: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чаще чем один раз в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год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реже чем один раз в три года.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Ст.95.2 ФЗ «Об образовании»</a:t>
            </a:r>
            <a:endParaRPr lang="ru-RU" sz="10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036432" y="2353922"/>
            <a:ext cx="216024" cy="21098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923864" y="2353921"/>
            <a:ext cx="224421" cy="210982"/>
          </a:xfrm>
          <a:prstGeom prst="straightConnector1">
            <a:avLst/>
          </a:prstGeom>
          <a:ln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992888" cy="114300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_Algerius" pitchFamily="82" charset="-52"/>
              </a:rPr>
              <a:t>Модель Муниципальной Системы Независимой Оценки Качества Образования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_Algerius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Субъекты: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муниципальные органы управления образованием;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общественный совет при органе управления образованием, при органе местного самоуправления.</a:t>
            </a:r>
          </a:p>
          <a:p>
            <a:pPr>
              <a:buFontTx/>
              <a:buChar char="-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endParaRPr lang="ru-RU" sz="1200" b="1" u="sng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Объекты: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образовательные организации</a:t>
            </a:r>
          </a:p>
          <a:p>
            <a:pPr marL="0" indent="0">
              <a:buNone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Исполнитель: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организация – оператор (ММЦ)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          (эксперты) 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В модели НОКО должен быть предусмотрен учет различных местных условий, собственная стратегия.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24521"/>
            <a:ext cx="2016224" cy="64939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Муниципальные органы управления образованием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424520"/>
            <a:ext cx="2016224" cy="649398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Органы местного самоуправления 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7317" y="2424521"/>
            <a:ext cx="2016224" cy="64939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Все муниципальные организации, предоставляющие социальные услуги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580112" y="2424523"/>
            <a:ext cx="1008112" cy="50042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H="1">
            <a:off x="2529086" y="2424520"/>
            <a:ext cx="1034802" cy="50042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д</a:t>
            </a: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елегирует полномочия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256" y="3473107"/>
            <a:ext cx="2016224" cy="500421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ф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ормируют общественный совет</a:t>
            </a:r>
            <a:endParaRPr lang="ru-RU" sz="10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90950" y="3473107"/>
            <a:ext cx="2016224" cy="500421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м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огут формировать общественный совет по оценке качества социальных услуг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1321381" y="3148409"/>
            <a:ext cx="399185" cy="25021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372406" y="3148408"/>
            <a:ext cx="399185" cy="25021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Полномочия органов управления образованием:</a:t>
            </a:r>
            <a:endParaRPr lang="ru-RU" sz="1600" b="1" u="sng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формируют общественный совет;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у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тверждают положение об общественном совете;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азрабатывают тех. Задания оператору независимой оценки качества образовательной деятельности;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азмещают на официальном сайте результаты независимой оценки качества образовательной деятельности организации;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рассматривают в месячный срок данные о независимой оценке качества образовательной деятельности, рекомендации общественного совета и планируют мероприятия по совершенствованию системы образования;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организуют «обратную связь» на официальном сайте;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пособствуют оператору в получении информации.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Образовательные организации:</a:t>
            </a:r>
          </a:p>
          <a:p>
            <a:pPr marL="0" indent="0">
              <a:buNone/>
            </a:pPr>
            <a:endParaRPr lang="ru-RU" sz="1600" dirty="0">
              <a:latin typeface="CentSchbkCyrill BT" pitchFamily="18" charset="-52"/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предоставляют в сети «Интернет» отчеты о результатах самообследования, информацию о своей деятельности;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по результатам независимой оценки качества образования согласовывают и утверждают планы по улучшению работы образовательной организации;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беспечивают оператору необходимые условия для проведения оценочных процедур (помещение, информирование: ОШ-1, РИК-83, данные ЦОКО, К-85, КИАСУО, </a:t>
            </a:r>
            <a:r>
              <a:rPr lang="ru-RU" sz="140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результаты самообследования).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870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49006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_Algerius" pitchFamily="82" charset="-52"/>
              </a:rPr>
              <a:t>Организация – оператор Нок од  – юридическое лицо (устав)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_Algerius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подведомственная организация с функциями оценки качества образования в муниципалитете, в уставе которой содержится указание на осуществление данной деятельности.</a:t>
            </a:r>
            <a:endParaRPr lang="ru-RU" sz="1200" b="1" u="sng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Выполняет: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разработку методики, инструментария;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сбор, оценку, анализ информации об образовательном учреждении;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ередачу оценочной информации в соответствии с тех. заданием (отчет) в общественный совет.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endParaRPr lang="ru-RU" sz="5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Эксперты, подготовленные Институтом Повышения Квалификации работников образования.</a:t>
            </a:r>
          </a:p>
          <a:p>
            <a:pPr marL="0" indent="0">
              <a:buNone/>
            </a:pPr>
            <a:endParaRPr lang="ru-RU" sz="5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Срок определения оператора – до 1 сентября 2016 года.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 сентября 2016 года – обучение экспертов.</a:t>
            </a:r>
            <a:endParaRPr lang="ru-RU" sz="1200" dirty="0" smtClean="0">
              <a:latin typeface="CentSchbkCyrill BT" pitchFamily="18" charset="-52"/>
            </a:endParaRPr>
          </a:p>
          <a:p>
            <a:pPr marL="0" indent="0">
              <a:buNone/>
            </a:pPr>
            <a:endParaRPr lang="ru-RU" sz="1200" dirty="0">
              <a:latin typeface="CentSchbkCyrill BT" pitchFamily="18" charset="-52"/>
            </a:endParaRPr>
          </a:p>
          <a:p>
            <a:pPr marL="0" indent="0">
              <a:buNone/>
            </a:pPr>
            <a:endParaRPr lang="ru-RU" sz="1200" dirty="0">
              <a:latin typeface="CentSchbkCyrill BT" pitchFamily="18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48938"/>
              </p:ext>
            </p:extLst>
          </p:nvPr>
        </p:nvGraphicFramePr>
        <p:xfrm>
          <a:off x="539552" y="3501008"/>
          <a:ext cx="8064896" cy="2606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32448"/>
                <a:gridCol w="4032448"/>
              </a:tblGrid>
              <a:tr h="2448272">
                <a:tc>
                  <a:txBody>
                    <a:bodyPr/>
                    <a:lstStyle/>
                    <a:p>
                      <a:r>
                        <a:rPr lang="ru-RU" sz="11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Алгоритм работы:</a:t>
                      </a: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оператор предоставляет в общественный совет на согласование методику сбора,</a:t>
                      </a:r>
                      <a:r>
                        <a:rPr lang="ru-RU" sz="11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 обобщения информации;</a:t>
                      </a: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разработка анкет, распечатка;</a:t>
                      </a: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согласование распределения</a:t>
                      </a:r>
                      <a:r>
                        <a:rPr lang="ru-RU" sz="11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 обязанностей членов общественного совета, участвующих в сборе информации;</a:t>
                      </a:r>
                      <a:endParaRPr lang="ru-RU" sz="11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SchbkCyrill BT" pitchFamily="18" charset="-52"/>
                      </a:endParaRP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согласование сроков с руководителями ОО;</a:t>
                      </a: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сбор информации в сети интернет;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обращение к респондентам – 50% - в ОО, об участии в анкетном опросе – посещение ОО;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создание сетевого ресурса (для заполнения анкет);</a:t>
                      </a:r>
                      <a:r>
                        <a:rPr lang="ru-RU" sz="11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                            </a:t>
                      </a:r>
                      <a:endParaRPr lang="ru-RU" sz="9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SchbkCyrill BT" pitchFamily="18" charset="-52"/>
                      </a:endParaRPr>
                    </a:p>
                    <a:p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заполнение анкет (сетевой ресурс, бумажный носитель);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соблюдать правила работы с предоставленными</a:t>
                      </a:r>
                      <a:r>
                        <a:rPr lang="ru-RU" sz="11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 данными;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обработка, рейтинг.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1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Результаты независимой оценки качества образования нужны:</a:t>
                      </a:r>
                    </a:p>
                    <a:p>
                      <a:pPr marL="0" indent="0">
                        <a:buNone/>
                      </a:pPr>
                      <a:endParaRPr lang="ru-RU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SchbkCyrill BT" pitchFamily="18" charset="-52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обучающимся, родителям;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образовательной организации;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заинтересованным организациям;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органам управления образованием;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SchbkCyrill BT" pitchFamily="18" charset="-52"/>
                        </a:rPr>
                        <a:t>- федеральным и региональным органам исполнительной власти.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6504917"/>
            <a:ext cx="2088232" cy="21602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в общественный совет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1845" y="6504917"/>
            <a:ext cx="3700190" cy="21602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Решение общественного совета о публикации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727684" y="61653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  <a:endCxn id="6" idx="1"/>
          </p:cNvCxnSpPr>
          <p:nvPr/>
        </p:nvCxnSpPr>
        <p:spPr>
          <a:xfrm>
            <a:off x="2771800" y="6612929"/>
            <a:ext cx="2800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3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_Algerius" pitchFamily="82" charset="-52"/>
              </a:rPr>
              <a:t>Общественный совет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_Algerius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4198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Полномочия: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определяет перечень образовательных организаций, подлежащих независимой оценке качества образования 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(графики, планы, периодичность);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формирует предложения по тех. Заданию на проведение НОКО;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устанавливает дополнительные критерии независимой оценки качества образования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(формируют собственную систему показателей и критериев);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проводит независимую оценку качества образования на основе информации, полученной от оператора;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направляет результаты независимой оценки качества образования и свои предложения об улучшении деятельности образовательного учреждения в органы управления образованием;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- выбирает форму предоставления результатов независимой оценки качества образовательной деятельности;</a:t>
            </a:r>
          </a:p>
          <a:p>
            <a:pPr marL="0" indent="0">
              <a:buNone/>
            </a:pPr>
            <a:r>
              <a:rPr lang="ru-RU" sz="1200" dirty="0" smtClean="0">
                <a:latin typeface="CentSchbkCyrill BT" pitchFamily="18" charset="-52"/>
              </a:rPr>
              <a:t>-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несет ответственность по разработке показателей и критериев.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 smtClean="0"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 smtClean="0"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 smtClean="0"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 smtClean="0">
              <a:latin typeface="CentSchbkCyrill BT" pitchFamily="18" charset="-52"/>
            </a:endParaRPr>
          </a:p>
          <a:p>
            <a:pPr marL="0" indent="0" algn="ctr">
              <a:buNone/>
            </a:pPr>
            <a:endParaRPr lang="ru-RU" sz="1200" dirty="0">
              <a:latin typeface="CentSchbkCyrill BT" pitchFamily="18" charset="-52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Срок создания общественного совета – до 1 мая 2016 года.</a:t>
            </a:r>
          </a:p>
          <a:p>
            <a:pPr marL="0" indent="0">
              <a:buNone/>
            </a:pPr>
            <a:endParaRPr lang="ru-RU" sz="1200" dirty="0" smtClean="0">
              <a:latin typeface="CentSchbkCyrill BT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284984"/>
            <a:ext cx="3835078" cy="3946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Сотрудничество</a:t>
            </a:r>
          </a:p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ш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ирокое профессиональное обсуждение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484" y="3883880"/>
            <a:ext cx="1232098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Экспертное</a:t>
            </a:r>
          </a:p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сообщество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4110211"/>
            <a:ext cx="1872208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Коллегиальность органов управления ОО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2332" y="4110211"/>
            <a:ext cx="1867619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уководитель</a:t>
            </a:r>
          </a:p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ОУ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13673" y="3874305"/>
            <a:ext cx="122413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Управление образованием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043261" y="3478261"/>
            <a:ext cx="1342628" cy="39604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094906" y="3679676"/>
            <a:ext cx="241548" cy="429183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18584" y="3679676"/>
            <a:ext cx="216024" cy="408409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46838" y="3482330"/>
            <a:ext cx="1398264" cy="350769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51520" y="4884642"/>
            <a:ext cx="3240360" cy="1156531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>
            <a:glow rad="533400">
              <a:schemeClr val="tx2">
                <a:lumMod val="40000"/>
                <a:lumOff val="60000"/>
                <a:alpha val="2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Состав общественного совета: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общественные организации;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потребители образовательных услуг;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профессиональные ассоциации, союзы;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значимые, уважаемые люди.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79912" y="4855949"/>
            <a:ext cx="5256584" cy="1213919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>
            <a:glow rad="533400">
              <a:schemeClr val="tx2">
                <a:lumMod val="40000"/>
                <a:lumOff val="60000"/>
                <a:alpha val="2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u="sng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Формы представленного </a:t>
            </a:r>
            <a:r>
              <a:rPr lang="ru-RU" sz="1100" b="1" u="sng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результата –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определяет общественный совет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рейтинг;</a:t>
            </a:r>
          </a:p>
          <a:p>
            <a:pPr marL="171450" indent="-171450">
              <a:buFontTx/>
              <a:buChar char="-"/>
            </a:pP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рэнкинг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таблица лиг;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топ лучших;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entSchbkCyrill BT" pitchFamily="18" charset="-52"/>
              </a:rPr>
              <a:t>аналитический материал.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CentSchbkCyrill BT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225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730</Words>
  <Application>Microsoft Office PowerPoint</Application>
  <PresentationFormat>Экран (4:3)</PresentationFormat>
  <Paragraphs>128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  1. Качество образования 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– ст.2 – ФЗ «Об образовании».  2. Независимая оценка качества образования направлена на получение сведений об образовательной деятельности, о качестве подготовки обучающихся и реализации образовательных программ – ст.95 ФЗ «Об образовании»                Июнь 2017 г. – все образовательные учреждения должны пройти независимую оценку качества образования. Относительно критериев в законодательстве имеется мало определенности, но они требуют конкретизации, поиска показателей, индикаторов оценивания. Обязательные критерии: (федеральный уровень, установлен ст.95.2) - открытость и доступность; - комфортность условий; - компетентность  и вежливость работников образовательных учреждений; - удовлетворенность качеством от деятельности в ОО. Дополнительные критерии - формируются ОС.    </vt:lpstr>
      <vt:lpstr>Модель Муниципальной Системы Независимой Оценки Качества Образования</vt:lpstr>
      <vt:lpstr>Полномочия органов управления образованием:</vt:lpstr>
      <vt:lpstr>Организация – оператор Нок од  – юридическое лицо (устав)</vt:lpstr>
      <vt:lpstr>Общественный совет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49</cp:revision>
  <cp:lastPrinted>2016-02-20T05:00:22Z</cp:lastPrinted>
  <dcterms:created xsi:type="dcterms:W3CDTF">2016-02-15T06:40:37Z</dcterms:created>
  <dcterms:modified xsi:type="dcterms:W3CDTF">2016-02-24T09:08:02Z</dcterms:modified>
</cp:coreProperties>
</file>