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20"/>
  </p:notesMasterIdLst>
  <p:sldIdLst>
    <p:sldId id="771" r:id="rId2"/>
    <p:sldId id="778" r:id="rId3"/>
    <p:sldId id="773" r:id="rId4"/>
    <p:sldId id="777" r:id="rId5"/>
    <p:sldId id="815" r:id="rId6"/>
    <p:sldId id="824" r:id="rId7"/>
    <p:sldId id="826" r:id="rId8"/>
    <p:sldId id="827" r:id="rId9"/>
    <p:sldId id="828" r:id="rId10"/>
    <p:sldId id="829" r:id="rId11"/>
    <p:sldId id="831" r:id="rId12"/>
    <p:sldId id="830" r:id="rId13"/>
    <p:sldId id="832" r:id="rId14"/>
    <p:sldId id="833" r:id="rId15"/>
    <p:sldId id="834" r:id="rId16"/>
    <p:sldId id="835" r:id="rId17"/>
    <p:sldId id="823" r:id="rId18"/>
    <p:sldId id="809" r:id="rId19"/>
  </p:sldIdLst>
  <p:sldSz cx="12192000" cy="6858000"/>
  <p:notesSz cx="6669088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02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816" userDrawn="1">
          <p15:clr>
            <a:srgbClr val="A4A3A4"/>
          </p15:clr>
        </p15:guide>
        <p15:guide id="5" orient="horz" pos="2568" userDrawn="1">
          <p15:clr>
            <a:srgbClr val="A4A3A4"/>
          </p15:clr>
        </p15:guide>
        <p15:guide id="6" orient="horz" pos="22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A2239"/>
    <a:srgbClr val="7A1828"/>
    <a:srgbClr val="55111D"/>
    <a:srgbClr val="58111C"/>
    <a:srgbClr val="D42A46"/>
    <a:srgbClr val="E88898"/>
    <a:srgbClr val="E1657A"/>
    <a:srgbClr val="58121E"/>
    <a:srgbClr val="F2BCC5"/>
    <a:srgbClr val="EB9DA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13C70-1DEA-7A87-E783-9F1D7BFADBA7}" v="31" dt="2024-08-20T06:38:04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77903" autoAdjust="0"/>
  </p:normalViewPr>
  <p:slideViewPr>
    <p:cSldViewPr snapToGrid="0">
      <p:cViewPr varScale="1">
        <p:scale>
          <a:sx n="116" d="100"/>
          <a:sy n="116" d="100"/>
        </p:scale>
        <p:origin x="-372" y="-96"/>
      </p:cViewPr>
      <p:guideLst>
        <p:guide orient="horz" pos="527"/>
        <p:guide orient="horz" pos="3816"/>
        <p:guide orient="horz" pos="2568"/>
        <p:guide orient="horz" pos="2228"/>
        <p:guide pos="302"/>
        <p:guide pos="73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A4358-12BE-421A-9CB7-6B7E2EC63663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39838"/>
            <a:ext cx="59515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3374"/>
            <a:ext cx="533527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1044"/>
            <a:ext cx="2889938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DE26E-522E-4186-BFF8-130BF22707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08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C8BAD-DB35-4ACE-BE51-01B5D2130B8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66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8949A-688B-4AED-AA8E-F203BA3310F5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339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0231-6059-4AF0-B828-13FEB68C6E43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693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E087-9EB9-42E7-B62A-9B8FE3556101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78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57B2A-1291-46F4-B4CC-8BAFDF935B56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036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6B3B4-A63D-42FA-B9D1-41D36384F384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99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0803-F60A-46DD-B88E-307855619A34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89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1600" b="1"/>
            </a:lvl2pPr>
            <a:lvl3pPr marL="914400" indent="0">
              <a:buNone/>
              <a:defRPr sz="16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4245-B7F0-48F5-9A59-408A637F0829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457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9FBFC-AFD0-49F7-9AAB-86AF5F4471C2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20381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EFA3-A6B6-4916-BD87-2F7F0B6DE4AC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932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28FE2-E902-4B86-B2C7-4AE6B54CDB70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486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00517FB-4008-4F68-B193-482971BA720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74E58-F253-4E0F-B41E-2DC0E51ABEA1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124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62704B34-199B-4964-9C78-3AB9735915AA}"/>
                </a:ext>
              </a:extLst>
            </p:cNvPr>
            <p:cNvSpPr/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8B1E8DB8-017D-454E-849F-EE5742849FD4}"/>
                </a:ext>
              </a:extLst>
            </p:cNvPr>
            <p:cNvSpPr/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/>
              <a:ahLst/>
              <a:cxnLst/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16D80E5D-5099-41C4-A80A-1B1538C382FC}"/>
                </a:ext>
              </a:extLst>
            </p:cNvPr>
            <p:cNvSpPr/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/>
              <a:ahLst/>
              <a:cxnLst/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" name="Freeform 18">
              <a:extLst>
                <a:ext uri="{FF2B5EF4-FFF2-40B4-BE49-F238E27FC236}">
                  <a16:creationId xmlns="" xmlns:a16="http://schemas.microsoft.com/office/drawing/2014/main" id="{947751E1-E2F4-467E-B547-3BD4BAB7F560}"/>
                </a:ext>
              </a:extLst>
            </p:cNvPr>
            <p:cNvSpPr/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/>
              <a:ahLst/>
              <a:cxnLst/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19">
              <a:extLst>
                <a:ext uri="{FF2B5EF4-FFF2-40B4-BE49-F238E27FC236}">
                  <a16:creationId xmlns="" xmlns:a16="http://schemas.microsoft.com/office/drawing/2014/main" id="{55D8869B-B701-4268-9856-876345C8AE3F}"/>
                </a:ext>
              </a:extLst>
            </p:cNvPr>
            <p:cNvSpPr/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0">
              <a:extLst>
                <a:ext uri="{FF2B5EF4-FFF2-40B4-BE49-F238E27FC236}">
                  <a16:creationId xmlns="" xmlns:a16="http://schemas.microsoft.com/office/drawing/2014/main" id="{A25CA59C-849F-4CE4-A9B0-293F98DE2C7C}"/>
                </a:ext>
              </a:extLst>
            </p:cNvPr>
            <p:cNvSpPr/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22">
              <a:extLst>
                <a:ext uri="{FF2B5EF4-FFF2-40B4-BE49-F238E27FC236}">
                  <a16:creationId xmlns="" xmlns:a16="http://schemas.microsoft.com/office/drawing/2014/main" id="{FE000DB1-AAA1-4BFF-8F14-53624C2F9E0B}"/>
                </a:ext>
              </a:extLst>
            </p:cNvPr>
            <p:cNvSpPr/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/>
              <a:ahLst/>
              <a:cxnLst/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23">
              <a:extLst>
                <a:ext uri="{FF2B5EF4-FFF2-40B4-BE49-F238E27FC236}">
                  <a16:creationId xmlns="" xmlns:a16="http://schemas.microsoft.com/office/drawing/2014/main" id="{5EEFBC14-7E5B-47B2-B5E3-E90991F89191}"/>
                </a:ext>
              </a:extLst>
            </p:cNvPr>
            <p:cNvSpPr/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26">
              <a:extLst>
                <a:ext uri="{FF2B5EF4-FFF2-40B4-BE49-F238E27FC236}">
                  <a16:creationId xmlns="" xmlns:a16="http://schemas.microsoft.com/office/drawing/2014/main" id="{00AFF6E4-A34A-4FD3-8C57-BB96114822D1}"/>
                </a:ext>
              </a:extLst>
            </p:cNvPr>
            <p:cNvSpPr/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27">
              <a:extLst>
                <a:ext uri="{FF2B5EF4-FFF2-40B4-BE49-F238E27FC236}">
                  <a16:creationId xmlns="" xmlns:a16="http://schemas.microsoft.com/office/drawing/2014/main" id="{C63A8474-C075-4441-A0B3-52286EA50093}"/>
                </a:ext>
              </a:extLst>
            </p:cNvPr>
            <p:cNvSpPr/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/>
              <a:ahLst/>
              <a:cxnLst/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28">
              <a:extLst>
                <a:ext uri="{FF2B5EF4-FFF2-40B4-BE49-F238E27FC236}">
                  <a16:creationId xmlns="" xmlns:a16="http://schemas.microsoft.com/office/drawing/2014/main" id="{35DA4698-A2ED-4512-8887-F12D3F14372A}"/>
                </a:ext>
              </a:extLst>
            </p:cNvPr>
            <p:cNvSpPr/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0">
              <a:extLst>
                <a:ext uri="{FF2B5EF4-FFF2-40B4-BE49-F238E27FC236}">
                  <a16:creationId xmlns="" xmlns:a16="http://schemas.microsoft.com/office/drawing/2014/main" id="{3358E118-D590-4E50-B21C-6CDAA1CCAFCB}"/>
                </a:ext>
              </a:extLst>
            </p:cNvPr>
            <p:cNvSpPr/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/>
              <a:ahLst/>
              <a:cxnLst/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43">
              <a:extLst>
                <a:ext uri="{FF2B5EF4-FFF2-40B4-BE49-F238E27FC236}">
                  <a16:creationId xmlns="" xmlns:a16="http://schemas.microsoft.com/office/drawing/2014/main" id="{F1EE889E-60FF-423F-ADCB-6CBEE853A040}"/>
                </a:ext>
              </a:extLst>
            </p:cNvPr>
            <p:cNvSpPr/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/>
              <a:ahLst/>
              <a:cxnLst/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51">
              <a:extLst>
                <a:ext uri="{FF2B5EF4-FFF2-40B4-BE49-F238E27FC236}">
                  <a16:creationId xmlns="" xmlns:a16="http://schemas.microsoft.com/office/drawing/2014/main" id="{A4AA0634-0A7C-4A35-8EB7-775200F129FD}"/>
                </a:ext>
              </a:extLst>
            </p:cNvPr>
            <p:cNvSpPr/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/>
              <a:ahLst/>
              <a:cxnLst/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52">
              <a:extLst>
                <a:ext uri="{FF2B5EF4-FFF2-40B4-BE49-F238E27FC236}">
                  <a16:creationId xmlns="" xmlns:a16="http://schemas.microsoft.com/office/drawing/2014/main" id="{EBA21558-CAC3-445C-8882-5D4A0C6D2A0E}"/>
                </a:ext>
              </a:extLst>
            </p:cNvPr>
            <p:cNvSpPr/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/>
              <a:ahLst/>
              <a:cxnLst/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53">
              <a:extLst>
                <a:ext uri="{FF2B5EF4-FFF2-40B4-BE49-F238E27FC236}">
                  <a16:creationId xmlns="" xmlns:a16="http://schemas.microsoft.com/office/drawing/2014/main" id="{2E9415F1-5D31-4C25-9E26-203EEF500877}"/>
                </a:ext>
              </a:extLst>
            </p:cNvPr>
            <p:cNvSpPr/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/>
              <a:ahLst/>
              <a:cxnLst/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54">
              <a:extLst>
                <a:ext uri="{FF2B5EF4-FFF2-40B4-BE49-F238E27FC236}">
                  <a16:creationId xmlns="" xmlns:a16="http://schemas.microsoft.com/office/drawing/2014/main" id="{622FC1F6-879A-45BA-8752-08020C39CE29}"/>
                </a:ext>
              </a:extLst>
            </p:cNvPr>
            <p:cNvSpPr/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/>
              <a:ahLst/>
              <a:cxnLst/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55">
              <a:extLst>
                <a:ext uri="{FF2B5EF4-FFF2-40B4-BE49-F238E27FC236}">
                  <a16:creationId xmlns="" xmlns:a16="http://schemas.microsoft.com/office/drawing/2014/main" id="{BA09826C-58E2-48C5-9666-333326C2CA44}"/>
                </a:ext>
              </a:extLst>
            </p:cNvPr>
            <p:cNvSpPr/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56">
              <a:extLst>
                <a:ext uri="{FF2B5EF4-FFF2-40B4-BE49-F238E27FC236}">
                  <a16:creationId xmlns="" xmlns:a16="http://schemas.microsoft.com/office/drawing/2014/main" id="{A6D3555F-4EA1-4EA7-9D08-2D75CE51927B}"/>
                </a:ext>
              </a:extLst>
            </p:cNvPr>
            <p:cNvSpPr/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/>
              <a:ahLst/>
              <a:cxnLst/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57">
              <a:extLst>
                <a:ext uri="{FF2B5EF4-FFF2-40B4-BE49-F238E27FC236}">
                  <a16:creationId xmlns="" xmlns:a16="http://schemas.microsoft.com/office/drawing/2014/main" id="{60FA20E8-EDAA-4310-B870-97807901AC18}"/>
                </a:ext>
              </a:extLst>
            </p:cNvPr>
            <p:cNvSpPr/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/>
              <a:ahLst/>
              <a:cxnLst/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59">
              <a:extLst>
                <a:ext uri="{FF2B5EF4-FFF2-40B4-BE49-F238E27FC236}">
                  <a16:creationId xmlns="" xmlns:a16="http://schemas.microsoft.com/office/drawing/2014/main" id="{F5552AA2-C2AB-4D59-B6EF-E8E5EE110E52}"/>
                </a:ext>
              </a:extLst>
            </p:cNvPr>
            <p:cNvSpPr/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/>
              <a:ahLst/>
              <a:cxnLst/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60">
              <a:extLst>
                <a:ext uri="{FF2B5EF4-FFF2-40B4-BE49-F238E27FC236}">
                  <a16:creationId xmlns="" xmlns:a16="http://schemas.microsoft.com/office/drawing/2014/main" id="{0BA267D0-8F6B-4803-B948-70E29B4587EB}"/>
                </a:ext>
              </a:extLst>
            </p:cNvPr>
            <p:cNvSpPr/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/>
              <a:ahLst/>
              <a:cxnLst/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61">
              <a:extLst>
                <a:ext uri="{FF2B5EF4-FFF2-40B4-BE49-F238E27FC236}">
                  <a16:creationId xmlns="" xmlns:a16="http://schemas.microsoft.com/office/drawing/2014/main" id="{86E372A3-B9F4-4FEE-8B96-D9AD879E214E}"/>
                </a:ext>
              </a:extLst>
            </p:cNvPr>
            <p:cNvSpPr/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="" xmlns:a16="http://schemas.microsoft.com/office/drawing/2014/main" id="{FF0C4564-5DA6-4224-A8B7-85CE1323DE8F}"/>
                </a:ext>
              </a:extLst>
            </p:cNvPr>
            <p:cNvSpPr/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6">
              <a:extLst>
                <a:ext uri="{FF2B5EF4-FFF2-40B4-BE49-F238E27FC236}">
                  <a16:creationId xmlns="" xmlns:a16="http://schemas.microsoft.com/office/drawing/2014/main" id="{19F31D0D-C43D-4BB0-A13C-9524B84117D4}"/>
                </a:ext>
              </a:extLst>
            </p:cNvPr>
            <p:cNvSpPr/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/>
              <a:ahLst/>
              <a:cxnLst/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6B32FB03-B0FE-4731-BE41-C59AFB49FBF5}"/>
                </a:ext>
              </a:extLst>
            </p:cNvPr>
            <p:cNvSpPr/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/>
              <a:ahLst/>
              <a:cxnLst/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8">
              <a:extLst>
                <a:ext uri="{FF2B5EF4-FFF2-40B4-BE49-F238E27FC236}">
                  <a16:creationId xmlns="" xmlns:a16="http://schemas.microsoft.com/office/drawing/2014/main" id="{BDD5B6F0-1E17-4DCD-AE5F-ED8C48892FEF}"/>
                </a:ext>
              </a:extLst>
            </p:cNvPr>
            <p:cNvSpPr/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9">
              <a:extLst>
                <a:ext uri="{FF2B5EF4-FFF2-40B4-BE49-F238E27FC236}">
                  <a16:creationId xmlns="" xmlns:a16="http://schemas.microsoft.com/office/drawing/2014/main" id="{0290BE17-E89B-4AF9-B3F6-AF4884D52467}"/>
                </a:ext>
              </a:extLst>
            </p:cNvPr>
            <p:cNvSpPr/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/>
              <a:ahLst/>
              <a:cxnLst/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11">
              <a:extLst>
                <a:ext uri="{FF2B5EF4-FFF2-40B4-BE49-F238E27FC236}">
                  <a16:creationId xmlns="" xmlns:a16="http://schemas.microsoft.com/office/drawing/2014/main" id="{85F63089-F77F-4F02-8417-AAC1847FBCA7}"/>
                </a:ext>
              </a:extLst>
            </p:cNvPr>
            <p:cNvSpPr/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12">
              <a:extLst>
                <a:ext uri="{FF2B5EF4-FFF2-40B4-BE49-F238E27FC236}">
                  <a16:creationId xmlns="" xmlns:a16="http://schemas.microsoft.com/office/drawing/2014/main" id="{7B01CD5E-570F-4CBF-9904-94F30D928C54}"/>
                </a:ext>
              </a:extLst>
            </p:cNvPr>
            <p:cNvSpPr/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3">
              <a:extLst>
                <a:ext uri="{FF2B5EF4-FFF2-40B4-BE49-F238E27FC236}">
                  <a16:creationId xmlns="" xmlns:a16="http://schemas.microsoft.com/office/drawing/2014/main" id="{7EE6A672-2915-4B03-99A9-9364D5F1521E}"/>
                </a:ext>
              </a:extLst>
            </p:cNvPr>
            <p:cNvSpPr/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/>
              <a:ahLst/>
              <a:cxnLst/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4">
              <a:extLst>
                <a:ext uri="{FF2B5EF4-FFF2-40B4-BE49-F238E27FC236}">
                  <a16:creationId xmlns="" xmlns:a16="http://schemas.microsoft.com/office/drawing/2014/main" id="{2136B643-14E1-443A-BC1C-06ADAE65C30F}"/>
                </a:ext>
              </a:extLst>
            </p:cNvPr>
            <p:cNvSpPr/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6">
              <a:extLst>
                <a:ext uri="{FF2B5EF4-FFF2-40B4-BE49-F238E27FC236}">
                  <a16:creationId xmlns="" xmlns:a16="http://schemas.microsoft.com/office/drawing/2014/main" id="{867FA393-4F37-4E1A-870B-F96775FAB7E8}"/>
                </a:ext>
              </a:extLst>
            </p:cNvPr>
            <p:cNvSpPr/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7">
              <a:extLst>
                <a:ext uri="{FF2B5EF4-FFF2-40B4-BE49-F238E27FC236}">
                  <a16:creationId xmlns="" xmlns:a16="http://schemas.microsoft.com/office/drawing/2014/main" id="{E225A1BE-FAD2-4764-A7E4-A6DA07D0573B}"/>
                </a:ext>
              </a:extLst>
            </p:cNvPr>
            <p:cNvSpPr/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/>
              <a:ahLst/>
              <a:cxnLst/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21">
              <a:extLst>
                <a:ext uri="{FF2B5EF4-FFF2-40B4-BE49-F238E27FC236}">
                  <a16:creationId xmlns="" xmlns:a16="http://schemas.microsoft.com/office/drawing/2014/main" id="{25D65388-C7E0-4C07-822A-03C5009C6D1E}"/>
                </a:ext>
              </a:extLst>
            </p:cNvPr>
            <p:cNvSpPr/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/>
              <a:ahLst/>
              <a:cxnLst/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25">
              <a:extLst>
                <a:ext uri="{FF2B5EF4-FFF2-40B4-BE49-F238E27FC236}">
                  <a16:creationId xmlns="" xmlns:a16="http://schemas.microsoft.com/office/drawing/2014/main" id="{E1D79822-C494-449C-B439-F437DAD4F218}"/>
                </a:ext>
              </a:extLst>
            </p:cNvPr>
            <p:cNvSpPr/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/>
              <a:ahLst/>
              <a:cxnLst/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CDB324E5-E8D9-40E3-BAB4-1F87E67E4F46}"/>
                </a:ext>
              </a:extLst>
            </p:cNvPr>
            <p:cNvSpPr/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/>
              <a:ahLst/>
              <a:cxnLst/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1">
              <a:extLst>
                <a:ext uri="{FF2B5EF4-FFF2-40B4-BE49-F238E27FC236}">
                  <a16:creationId xmlns="" xmlns:a16="http://schemas.microsoft.com/office/drawing/2014/main" id="{15404AB3-12EB-462E-85A2-AF4A7E91D729}"/>
                </a:ext>
              </a:extLst>
            </p:cNvPr>
            <p:cNvSpPr/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/>
              <a:ahLst/>
              <a:cxnLst/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2">
              <a:extLst>
                <a:ext uri="{FF2B5EF4-FFF2-40B4-BE49-F238E27FC236}">
                  <a16:creationId xmlns="" xmlns:a16="http://schemas.microsoft.com/office/drawing/2014/main" id="{228021CB-53B3-4BCC-A14C-0B6951FC971F}"/>
                </a:ext>
              </a:extLst>
            </p:cNvPr>
            <p:cNvSpPr/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/>
              <a:ahLst/>
              <a:cxnLst/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3">
              <a:extLst>
                <a:ext uri="{FF2B5EF4-FFF2-40B4-BE49-F238E27FC236}">
                  <a16:creationId xmlns="" xmlns:a16="http://schemas.microsoft.com/office/drawing/2014/main" id="{B353D0BC-00A6-4EA4-9311-9FCB88CC2021}"/>
                </a:ext>
              </a:extLst>
            </p:cNvPr>
            <p:cNvSpPr/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/>
              <a:ahLst/>
              <a:cxnLst/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4">
              <a:extLst>
                <a:ext uri="{FF2B5EF4-FFF2-40B4-BE49-F238E27FC236}">
                  <a16:creationId xmlns="" xmlns:a16="http://schemas.microsoft.com/office/drawing/2014/main" id="{0E001FD3-6EDD-47A3-9916-826E1595DAB3}"/>
                </a:ext>
              </a:extLst>
            </p:cNvPr>
            <p:cNvSpPr/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/>
              <a:ahLst/>
              <a:cxnLst/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5">
              <a:extLst>
                <a:ext uri="{FF2B5EF4-FFF2-40B4-BE49-F238E27FC236}">
                  <a16:creationId xmlns="" xmlns:a16="http://schemas.microsoft.com/office/drawing/2014/main" id="{FE214D5B-D151-4E09-A01E-BEAAF9C679ED}"/>
                </a:ext>
              </a:extLst>
            </p:cNvPr>
            <p:cNvSpPr/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6">
              <a:extLst>
                <a:ext uri="{FF2B5EF4-FFF2-40B4-BE49-F238E27FC236}">
                  <a16:creationId xmlns="" xmlns:a16="http://schemas.microsoft.com/office/drawing/2014/main" id="{3024EF13-0A45-49DD-B0F4-FA3A5169EFFE}"/>
                </a:ext>
              </a:extLst>
            </p:cNvPr>
            <p:cNvSpPr/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7">
              <a:extLst>
                <a:ext uri="{FF2B5EF4-FFF2-40B4-BE49-F238E27FC236}">
                  <a16:creationId xmlns="" xmlns:a16="http://schemas.microsoft.com/office/drawing/2014/main" id="{95E0BDAE-48A7-4752-A150-74DA4BAE5E4B}"/>
                </a:ext>
              </a:extLst>
            </p:cNvPr>
            <p:cNvSpPr/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/>
              <a:ahLst/>
              <a:cxnLst/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8">
              <a:extLst>
                <a:ext uri="{FF2B5EF4-FFF2-40B4-BE49-F238E27FC236}">
                  <a16:creationId xmlns="" xmlns:a16="http://schemas.microsoft.com/office/drawing/2014/main" id="{DE128EDB-3179-4F47-8B37-BEDE3B82FFC7}"/>
                </a:ext>
              </a:extLst>
            </p:cNvPr>
            <p:cNvSpPr/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/>
              <a:ahLst/>
              <a:cxnLst/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9">
              <a:extLst>
                <a:ext uri="{FF2B5EF4-FFF2-40B4-BE49-F238E27FC236}">
                  <a16:creationId xmlns="" xmlns:a16="http://schemas.microsoft.com/office/drawing/2014/main" id="{E09CDD49-7B7B-42C0-A09E-6CFB3CDFF6A1}"/>
                </a:ext>
              </a:extLst>
            </p:cNvPr>
            <p:cNvSpPr/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/>
              <a:ahLst/>
              <a:cxnLst/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40">
              <a:extLst>
                <a:ext uri="{FF2B5EF4-FFF2-40B4-BE49-F238E27FC236}">
                  <a16:creationId xmlns="" xmlns:a16="http://schemas.microsoft.com/office/drawing/2014/main" id="{93C5D839-4CD5-4165-9091-7D9B92CDC1D2}"/>
                </a:ext>
              </a:extLst>
            </p:cNvPr>
            <p:cNvSpPr/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/>
              <a:ahLst/>
              <a:cxnLst/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41">
              <a:extLst>
                <a:ext uri="{FF2B5EF4-FFF2-40B4-BE49-F238E27FC236}">
                  <a16:creationId xmlns="" xmlns:a16="http://schemas.microsoft.com/office/drawing/2014/main" id="{3C7F638A-BB6D-4B24-A7F9-03BF8087459B}"/>
                </a:ext>
              </a:extLst>
            </p:cNvPr>
            <p:cNvSpPr/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/>
              <a:ahLst/>
              <a:cxnLst/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42">
              <a:extLst>
                <a:ext uri="{FF2B5EF4-FFF2-40B4-BE49-F238E27FC236}">
                  <a16:creationId xmlns="" xmlns:a16="http://schemas.microsoft.com/office/drawing/2014/main" id="{5B59DB64-329B-45EA-8A67-4213A886B5B2}"/>
                </a:ext>
              </a:extLst>
            </p:cNvPr>
            <p:cNvSpPr/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/>
              <a:ahLst/>
              <a:cxnLst/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44">
              <a:extLst>
                <a:ext uri="{FF2B5EF4-FFF2-40B4-BE49-F238E27FC236}">
                  <a16:creationId xmlns="" xmlns:a16="http://schemas.microsoft.com/office/drawing/2014/main" id="{D8DAB003-6484-4D1D-85AE-93FA09BC5EF5}"/>
                </a:ext>
              </a:extLst>
            </p:cNvPr>
            <p:cNvSpPr/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/>
              <a:ahLst/>
              <a:cxnLst/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45">
              <a:extLst>
                <a:ext uri="{FF2B5EF4-FFF2-40B4-BE49-F238E27FC236}">
                  <a16:creationId xmlns="" xmlns:a16="http://schemas.microsoft.com/office/drawing/2014/main" id="{D49280A1-ACA8-4CD6-9012-AF12660F07E4}"/>
                </a:ext>
              </a:extLst>
            </p:cNvPr>
            <p:cNvSpPr/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/>
              <a:ahLst/>
              <a:cxnLst/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46">
              <a:extLst>
                <a:ext uri="{FF2B5EF4-FFF2-40B4-BE49-F238E27FC236}">
                  <a16:creationId xmlns="" xmlns:a16="http://schemas.microsoft.com/office/drawing/2014/main" id="{C03EAE8C-6089-40E5-9361-2E266A1EEBA3}"/>
                </a:ext>
              </a:extLst>
            </p:cNvPr>
            <p:cNvSpPr/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/>
              <a:ahLst/>
              <a:cxnLst/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47">
              <a:extLst>
                <a:ext uri="{FF2B5EF4-FFF2-40B4-BE49-F238E27FC236}">
                  <a16:creationId xmlns="" xmlns:a16="http://schemas.microsoft.com/office/drawing/2014/main" id="{02E3A077-F087-4E14-A13E-4E9D4369B1F6}"/>
                </a:ext>
              </a:extLst>
            </p:cNvPr>
            <p:cNvSpPr/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/>
              <a:ahLst/>
              <a:cxnLst/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48">
              <a:extLst>
                <a:ext uri="{FF2B5EF4-FFF2-40B4-BE49-F238E27FC236}">
                  <a16:creationId xmlns="" xmlns:a16="http://schemas.microsoft.com/office/drawing/2014/main" id="{7CE4FAAA-45E7-4C86-B59A-F284B79EFD23}"/>
                </a:ext>
              </a:extLst>
            </p:cNvPr>
            <p:cNvSpPr/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/>
              <a:ahLst/>
              <a:cxnLst/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2" name="Freeform 49">
              <a:extLst>
                <a:ext uri="{FF2B5EF4-FFF2-40B4-BE49-F238E27FC236}">
                  <a16:creationId xmlns="" xmlns:a16="http://schemas.microsoft.com/office/drawing/2014/main" id="{E2689B62-CCA1-4EE5-B622-FBA516868916}"/>
                </a:ext>
              </a:extLst>
            </p:cNvPr>
            <p:cNvSpPr/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/>
              <a:ahLst/>
              <a:cxnLst/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3" name="Freeform 8">
              <a:extLst>
                <a:ext uri="{FF2B5EF4-FFF2-40B4-BE49-F238E27FC236}">
                  <a16:creationId xmlns="" xmlns:a16="http://schemas.microsoft.com/office/drawing/2014/main" id="{113638EE-3BCF-4315-A329-3C6766A3890B}"/>
                </a:ext>
              </a:extLst>
            </p:cNvPr>
            <p:cNvSpPr/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/>
              <a:ahLst/>
              <a:cxnLst/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4" name="Freeform 106">
              <a:extLst>
                <a:ext uri="{FF2B5EF4-FFF2-40B4-BE49-F238E27FC236}">
                  <a16:creationId xmlns="" xmlns:a16="http://schemas.microsoft.com/office/drawing/2014/main" id="{4FB36B8F-335B-40F2-83BB-C2B2689DC2E9}"/>
                </a:ext>
              </a:extLst>
            </p:cNvPr>
            <p:cNvSpPr/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/>
              <a:ahLst/>
              <a:cxnLst/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0F082710-245A-48CB-A5F6-8BB1DF6AB298}" type="datetimeFigureOut">
              <a:rPr lang="en-US" dirty="0"/>
              <a:pPr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24578CCF-2EC4-44CB-A694-F6F6E59A398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687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1176">
          <p15:clr>
            <a:srgbClr val="F26B43"/>
          </p15:clr>
        </p15:guide>
        <p15:guide id="2" pos="6792">
          <p15:clr>
            <a:srgbClr val="F26B43"/>
          </p15:clr>
        </p15:guide>
        <p15:guide id="3" pos="3720">
          <p15:clr>
            <a:srgbClr val="F26B43"/>
          </p15:clr>
        </p15:guide>
        <p15:guide id="4" orient="horz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4453466" y="999067"/>
            <a:ext cx="7198841" cy="4682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3200" i="1" dirty="0" smtClean="0">
                <a:solidFill>
                  <a:srgbClr val="AA2239"/>
                </a:solidFill>
              </a:rPr>
              <a:t>«Сельские школы требуют особого подхода, и важно, чтобы они отвечали всем современным требованиям. Очень важно обновлять инфраструктуру школ, чтобы ребятам было интересно    и комфортно учиться»</a:t>
            </a:r>
          </a:p>
          <a:p>
            <a:pPr algn="r"/>
            <a:r>
              <a:rPr lang="ru-RU" sz="2600" i="1" dirty="0" smtClean="0">
                <a:solidFill>
                  <a:srgbClr val="AA2239"/>
                </a:solidFill>
              </a:rPr>
              <a:t>Сергей Кравцов</a:t>
            </a:r>
          </a:p>
          <a:p>
            <a:pPr algn="r"/>
            <a:r>
              <a:rPr lang="ru-RU" sz="2600" i="1" dirty="0" smtClean="0">
                <a:solidFill>
                  <a:srgbClr val="AA2239"/>
                </a:solidFill>
              </a:rPr>
              <a:t>Министр просвещения РФ</a:t>
            </a:r>
            <a:endParaRPr lang="ru-RU" sz="2600" dirty="0" smtClean="0">
              <a:solidFill>
                <a:srgbClr val="AA2239"/>
              </a:solidFill>
            </a:endParaRPr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9" y="240081"/>
            <a:ext cx="4080789" cy="5441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02921"/>
            <a:ext cx="9634011" cy="759210"/>
          </a:xfrm>
        </p:spPr>
        <p:txBody>
          <a:bodyPr/>
          <a:lstStyle/>
          <a:p>
            <a:pPr algn="ctr"/>
            <a:r>
              <a:rPr lang="ru-RU" dirty="0" smtClean="0"/>
              <a:t>Стабильные ШНОР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509077"/>
              </p:ext>
            </p:extLst>
          </p:nvPr>
        </p:nvGraphicFramePr>
        <p:xfrm>
          <a:off x="1197735" y="1545464"/>
          <a:ext cx="9026660" cy="439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/>
                <a:gridCol w="2070637"/>
                <a:gridCol w="2442693"/>
                <a:gridCol w="2256665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Отрицательная динамика: в списках ШНОР два последних цикла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и/или            Мерцающее нахождение в списках ШНОР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Совместная разработка </a:t>
                      </a:r>
                      <a:r>
                        <a:rPr lang="ru-RU" dirty="0" err="1" smtClean="0"/>
                        <a:t>антирисковой</a:t>
                      </a:r>
                      <a:r>
                        <a:rPr lang="ru-RU" dirty="0" smtClean="0"/>
                        <a:t> программы, ЛИЧНОЕ посещение </a:t>
                      </a:r>
                    </a:p>
                    <a:p>
                      <a:r>
                        <a:rPr lang="ru-RU" dirty="0" smtClean="0"/>
                        <a:t>куратором, методистами, контрольные точки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9251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02921"/>
            <a:ext cx="9634011" cy="759210"/>
          </a:xfrm>
        </p:spPr>
        <p:txBody>
          <a:bodyPr/>
          <a:lstStyle/>
          <a:p>
            <a:pPr algn="ctr"/>
            <a:r>
              <a:rPr lang="ru-RU" dirty="0" smtClean="0"/>
              <a:t>Впервые ШНОР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7399390"/>
              </p:ext>
            </p:extLst>
          </p:nvPr>
        </p:nvGraphicFramePr>
        <p:xfrm>
          <a:off x="1197735" y="1545464"/>
          <a:ext cx="9026660" cy="344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/>
                <a:gridCol w="2070637"/>
                <a:gridCol w="2442693"/>
                <a:gridCol w="2256665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организации, впервые попавшие в список ШНОР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Кроме школ с очень низкими результатами (п. 6) с большой долей низких результатов </a:t>
                      </a:r>
                    </a:p>
                    <a:p>
                      <a:r>
                        <a:rPr lang="ru-RU" dirty="0" smtClean="0"/>
                        <a:t>(6.2) и большим количеством процедур с низкими результатами (6.3)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Прежде всего, выявить причину; личное общение с директором; </a:t>
                      </a:r>
                    </a:p>
                    <a:p>
                      <a:r>
                        <a:rPr lang="ru-RU" dirty="0" smtClean="0"/>
                        <a:t>профилактика негативного восприятия, обсуждение планов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1954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02921"/>
            <a:ext cx="9634011" cy="75921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ВЫБЫВШИЕ ИЗ </a:t>
            </a:r>
            <a:r>
              <a:rPr lang="ru-RU" sz="2800" dirty="0" smtClean="0"/>
              <a:t>СПИСКА ШНОР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CFC66-E71C-4FD0-BD60-16A052A6D5FF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43606335"/>
              </p:ext>
            </p:extLst>
          </p:nvPr>
        </p:nvGraphicFramePr>
        <p:xfrm>
          <a:off x="1197735" y="1545464"/>
          <a:ext cx="9026660" cy="4422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/>
                <a:gridCol w="2070637"/>
                <a:gridCol w="2442693"/>
                <a:gridCol w="2256665"/>
              </a:tblGrid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Тенденция к положительной динамике: были в списках ШНОР 2-3 раза, </a:t>
                      </a:r>
                    </a:p>
                    <a:p>
                      <a:r>
                        <a:rPr lang="ru-RU" dirty="0" smtClean="0"/>
                        <a:t>но к последнему циклу вышли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ШНОР-2023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да/нет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да/нет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Положительная динамика: были в списках ШНОР, но к 2 последним </a:t>
                      </a:r>
                    </a:p>
                    <a:p>
                      <a:r>
                        <a:rPr lang="ru-RU" dirty="0" smtClean="0"/>
                        <a:t>циклам стабильно вышли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ИЛИ Были в списке ШНОР 1 раз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5484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Провести внешнюю оценку; изучить опыт: среди ОО с положительной </a:t>
                      </a:r>
                    </a:p>
                    <a:p>
                      <a:r>
                        <a:rPr lang="ru-RU" dirty="0" smtClean="0"/>
                        <a:t>динамикой, возможно, есть лучшие практики; кандидаты в кураторы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5275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810725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/>
              <a:t>ПредШНОР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98685-A55A-4C5E-952A-E29610065900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2282" y="1236372"/>
            <a:ext cx="920839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1) От 20 до 29% двоек по 2 и более процедурам в текущем году</a:t>
            </a:r>
          </a:p>
          <a:p>
            <a:r>
              <a:rPr lang="ru-RU" dirty="0"/>
              <a:t>и/или</a:t>
            </a:r>
          </a:p>
          <a:p>
            <a:r>
              <a:rPr lang="ru-RU" dirty="0"/>
              <a:t>2) От 20 до 29% двоек по одной и более процедурам два года </a:t>
            </a:r>
            <a:r>
              <a:rPr lang="ru-RU" dirty="0" smtClean="0"/>
              <a:t>подряд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Включение </a:t>
            </a:r>
            <a:r>
              <a:rPr lang="ru-RU" dirty="0"/>
              <a:t>ОО в программу профилактики </a:t>
            </a:r>
            <a:r>
              <a:rPr lang="ru-RU" dirty="0" err="1"/>
              <a:t>неуспешности</a:t>
            </a:r>
            <a:r>
              <a:rPr lang="ru-RU" dirty="0"/>
              <a:t> (трек 2.3)</a:t>
            </a:r>
          </a:p>
          <a:p>
            <a:r>
              <a:rPr lang="ru-RU" dirty="0"/>
              <a:t>Помощь в определении и профилактике дефицитов учителей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0312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/>
              <a:t>ОСТАЛЬНЫЕ ОБЩЕОБРАЗОВАТЕЛЬНЫЕ ОРГАНИЗАЦИИ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D71F1-EB9A-4AD9-8472-E46C03A03492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034" y="1674254"/>
            <a:ext cx="102902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Общеобразовательные организации, никогда не находившиеся в списке </a:t>
            </a:r>
          </a:p>
          <a:p>
            <a:pPr algn="just"/>
            <a:r>
              <a:rPr lang="ru-RU" dirty="0"/>
              <a:t>ШНОР и на данный момент не имеющие риски в них </a:t>
            </a:r>
            <a:r>
              <a:rPr lang="ru-RU" dirty="0" smtClean="0"/>
              <a:t>попасть</a:t>
            </a:r>
          </a:p>
          <a:p>
            <a:pPr algn="just"/>
            <a:endParaRPr lang="ru-RU" dirty="0"/>
          </a:p>
          <a:p>
            <a:r>
              <a:rPr lang="ru-RU" dirty="0"/>
              <a:t>Снижение количества обращений; предоставление большей автономии</a:t>
            </a:r>
          </a:p>
        </p:txBody>
      </p:sp>
    </p:spTree>
    <p:extLst>
      <p:ext uri="{BB962C8B-B14F-4D97-AF65-F5344CB8AC3E}">
        <p14:creationId xmlns="" xmlns:p14="http://schemas.microsoft.com/office/powerpoint/2010/main" val="3816846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70" y="116554"/>
            <a:ext cx="9310524" cy="99102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Список ШНОР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640E-C97C-405A-A97F-672B03791A79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1649824"/>
              </p:ext>
            </p:extLst>
          </p:nvPr>
        </p:nvGraphicFramePr>
        <p:xfrm>
          <a:off x="927277" y="1068949"/>
          <a:ext cx="10212944" cy="506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976"/>
                <a:gridCol w="2171008"/>
                <a:gridCol w="1458992"/>
                <a:gridCol w="1458992"/>
                <a:gridCol w="1458992"/>
                <a:gridCol w="1458992"/>
                <a:gridCol w="1458992"/>
              </a:tblGrid>
              <a:tr h="387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2020-2021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2021-2022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2022-2023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2023-2024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2024-2025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Бараитская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СОШ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Толстомысенская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Игрышенская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 (500+)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Светлолобовская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Новоселовская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00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Анашенская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ШНОР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1266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основании всех представленных данных и обновленной классификации получились следующие группы: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6C134-1FA5-4897-98F3-3AA6BB34E096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8744911"/>
              </p:ext>
            </p:extLst>
          </p:nvPr>
        </p:nvGraphicFramePr>
        <p:xfrm>
          <a:off x="1040326" y="1609858"/>
          <a:ext cx="10370355" cy="4734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785"/>
                <a:gridCol w="3456785"/>
                <a:gridCol w="3456785"/>
              </a:tblGrid>
              <a:tr h="4718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ПредШНОР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(зона риска от 20%до 29%)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Впервые 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Стабильные ШНОР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37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Толстый Мыс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Бараит (плюс риск по другим классам) – </a:t>
                      </a: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мерцающая ШНОР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415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включение ОО в программу профилактики неуспешности (трек 2.3) Помощь в определении и профилактике дефицитов учителей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Прежде всего, выявить причину; личное общение с директором; профилактика негативного восприятия, обсуждение планов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совместная 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разработка антирисковой программы,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ЛИЧНОЕ посещение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куратором, методистами, контрольные точки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84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Выбывшие из ШНОР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Дивный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Светлолобовская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Школы с очень низкими образовательными результатами(3,4 раза в списках и др.)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Анаш (но рост!)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Остальные ОО (не были в ШНОР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и на данный момент не имеющие риски в них попасть)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Новоселовская СОШ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Легостаевская СОШ, ТОлстомысенчская СОШ </a:t>
                      </a:r>
                      <a:r>
                        <a:rPr lang="ru-RU" sz="1400" b="1" u="sng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(не были в ШНОР</a:t>
                      </a: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,  но на данный момент имеющие риски в них попасть)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69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: провести внешнюю оценку; изучить опыт: среди ОО с положительной динамикой, возможно, есть лучшие практики; кандидаты в кураторы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МЕРЫ: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Максимум усилий и адресной помощи</a:t>
                      </a:r>
                      <a:r>
                        <a:rPr lang="ru-RU" sz="1100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, задачи из ЗБР педколлектива. Разработка антирисковой </a:t>
                      </a:r>
                      <a:r>
                        <a:rPr lang="ru-RU" sz="1100" b="1" i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программы и сопровождение каждой задачи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1874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13739"/>
            <a:ext cx="11734800" cy="65317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99" y="186266"/>
            <a:ext cx="11734801" cy="64183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 l="80507" t="85397" r="407" b="-182"/>
          <a:stretch>
            <a:fillRect/>
          </a:stretch>
        </p:blipFill>
        <p:spPr bwMode="auto">
          <a:xfrm>
            <a:off x="203199" y="169333"/>
            <a:ext cx="3335868" cy="90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333" y="193102"/>
            <a:ext cx="1361118" cy="123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r="65436"/>
          <a:stretch>
            <a:fillRect/>
          </a:stretch>
        </p:blipFill>
        <p:spPr bwMode="auto">
          <a:xfrm>
            <a:off x="7976961" y="0"/>
            <a:ext cx="4215039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1665" y="2183027"/>
            <a:ext cx="743304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AA2239"/>
                </a:solidFill>
              </a:rPr>
              <a:t>Приоритетные вопросы оценки качества образования</a:t>
            </a:r>
          </a:p>
          <a:p>
            <a:endParaRPr lang="ru-RU" sz="3200" b="1" dirty="0" smtClean="0">
              <a:solidFill>
                <a:srgbClr val="AA2239"/>
              </a:solidFill>
            </a:endParaRPr>
          </a:p>
          <a:p>
            <a:r>
              <a:rPr lang="ru-RU" sz="2400" b="1" dirty="0" err="1" smtClean="0">
                <a:solidFill>
                  <a:srgbClr val="AA2239"/>
                </a:solidFill>
              </a:rPr>
              <a:t>Демчишина</a:t>
            </a:r>
            <a:r>
              <a:rPr lang="ru-RU" sz="2400" b="1" dirty="0" smtClean="0">
                <a:solidFill>
                  <a:srgbClr val="AA2239"/>
                </a:solidFill>
              </a:rPr>
              <a:t> Елена Васильевна  </a:t>
            </a:r>
          </a:p>
          <a:p>
            <a:r>
              <a:rPr lang="ru-RU" b="1" dirty="0">
                <a:solidFill>
                  <a:srgbClr val="AA2239"/>
                </a:solidFill>
              </a:rPr>
              <a:t>г</a:t>
            </a:r>
            <a:r>
              <a:rPr lang="ru-RU" b="1" dirty="0" smtClean="0">
                <a:solidFill>
                  <a:srgbClr val="AA2239"/>
                </a:solidFill>
              </a:rPr>
              <a:t>лавный специалист образования Новоселовского района</a:t>
            </a:r>
            <a:endParaRPr lang="ru-RU" b="1" dirty="0">
              <a:solidFill>
                <a:srgbClr val="AA2239"/>
              </a:solidFill>
            </a:endParaRPr>
          </a:p>
        </p:txBody>
      </p:sp>
      <p:pic>
        <p:nvPicPr>
          <p:cNvPr id="25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0" y="176169"/>
            <a:ext cx="1361118" cy="1236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76169"/>
            <a:ext cx="1361118" cy="123654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243281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A2239"/>
                </a:solidFill>
              </a:rPr>
              <a:t>ПРОЕКТ «ШМПР»</a:t>
            </a:r>
            <a:endParaRPr lang="ru-RU" b="1" dirty="0">
              <a:solidFill>
                <a:srgbClr val="AA223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4003" y="1371601"/>
            <a:ext cx="4955330" cy="3777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Школы распределены следующим образом:</a:t>
            </a:r>
          </a:p>
          <a:p>
            <a:endParaRPr lang="ru-RU" dirty="0" smtClean="0"/>
          </a:p>
          <a:p>
            <a:pPr>
              <a:buBlip>
                <a:blip r:embed="rId4"/>
              </a:buBlip>
            </a:pPr>
            <a:r>
              <a:rPr lang="ru-RU" b="1" dirty="0" smtClean="0"/>
              <a:t>СРЕДНИЙ УРОВЕНЬ </a:t>
            </a:r>
            <a:r>
              <a:rPr lang="ru-RU" dirty="0" smtClean="0"/>
              <a:t>– </a:t>
            </a:r>
            <a:r>
              <a:rPr lang="ru-RU" b="1" dirty="0" smtClean="0"/>
              <a:t>6 школ </a:t>
            </a:r>
            <a:r>
              <a:rPr lang="ru-RU" dirty="0" smtClean="0"/>
              <a:t>(</a:t>
            </a:r>
            <a:r>
              <a:rPr lang="ru-RU" dirty="0" err="1" smtClean="0"/>
              <a:t>Комская</a:t>
            </a:r>
            <a:r>
              <a:rPr lang="ru-RU" dirty="0" smtClean="0"/>
              <a:t>, </a:t>
            </a:r>
            <a:r>
              <a:rPr lang="ru-RU" dirty="0" err="1" smtClean="0"/>
              <a:t>Светлолобовская</a:t>
            </a:r>
            <a:r>
              <a:rPr lang="ru-RU" dirty="0" smtClean="0"/>
              <a:t>, </a:t>
            </a:r>
            <a:r>
              <a:rPr lang="ru-RU" dirty="0" err="1" smtClean="0"/>
              <a:t>Новоселовская</a:t>
            </a:r>
            <a:r>
              <a:rPr lang="ru-RU" dirty="0" smtClean="0"/>
              <a:t>, </a:t>
            </a:r>
            <a:r>
              <a:rPr lang="ru-RU" dirty="0" err="1" smtClean="0"/>
              <a:t>Игрышенская</a:t>
            </a:r>
            <a:r>
              <a:rPr lang="ru-RU" dirty="0" smtClean="0"/>
              <a:t>, </a:t>
            </a:r>
            <a:r>
              <a:rPr lang="ru-RU" dirty="0" err="1" smtClean="0"/>
              <a:t>Анашенская</a:t>
            </a:r>
            <a:r>
              <a:rPr lang="ru-RU" dirty="0" smtClean="0"/>
              <a:t>, </a:t>
            </a:r>
            <a:r>
              <a:rPr lang="ru-RU" dirty="0" err="1" smtClean="0"/>
              <a:t>Бараитская</a:t>
            </a:r>
            <a:endParaRPr lang="ru-RU" dirty="0" smtClean="0"/>
          </a:p>
          <a:p>
            <a:pPr>
              <a:buBlip>
                <a:blip r:embed="rId4"/>
              </a:buBlip>
            </a:pPr>
            <a:endParaRPr lang="ru-RU" dirty="0" smtClean="0"/>
          </a:p>
          <a:p>
            <a:pPr>
              <a:buBlip>
                <a:blip r:embed="rId4"/>
              </a:buBlip>
            </a:pPr>
            <a:r>
              <a:rPr lang="ru-RU" b="1" dirty="0" smtClean="0"/>
              <a:t>БАЗОВЫЙ УРОВЕНЬ </a:t>
            </a:r>
            <a:r>
              <a:rPr lang="ru-RU" dirty="0" smtClean="0"/>
              <a:t>– </a:t>
            </a:r>
            <a:r>
              <a:rPr lang="ru-RU" b="1" dirty="0" smtClean="0"/>
              <a:t>2 школы </a:t>
            </a:r>
            <a:r>
              <a:rPr lang="ru-RU" dirty="0" smtClean="0"/>
              <a:t>(</a:t>
            </a:r>
            <a:r>
              <a:rPr lang="ru-RU" dirty="0" err="1" smtClean="0"/>
              <a:t>Легостаевская</a:t>
            </a:r>
            <a:r>
              <a:rPr lang="ru-RU" dirty="0" smtClean="0"/>
              <a:t>, Толстомысенская)</a:t>
            </a:r>
          </a:p>
          <a:p>
            <a:pPr>
              <a:buBlip>
                <a:blip r:embed="rId4"/>
              </a:buBlip>
            </a:pPr>
            <a:endParaRPr lang="ru-RU" dirty="0" smtClean="0"/>
          </a:p>
          <a:p>
            <a:pPr>
              <a:buBlip>
                <a:blip r:embed="rId4"/>
              </a:buBlip>
            </a:pPr>
            <a:r>
              <a:rPr lang="ru-RU" b="1" dirty="0" smtClean="0"/>
              <a:t>ПОЛНЫЙ (ЭТАЛОННЫЙ) УРОВЕНЬ – близки 4 школы</a:t>
            </a:r>
            <a:r>
              <a:rPr lang="ru-RU" dirty="0" smtClean="0"/>
              <a:t> (</a:t>
            </a:r>
            <a:r>
              <a:rPr lang="ru-RU" dirty="0" err="1" smtClean="0"/>
              <a:t>Светлолобовская</a:t>
            </a:r>
            <a:r>
              <a:rPr lang="ru-RU" dirty="0" smtClean="0"/>
              <a:t>, </a:t>
            </a:r>
            <a:r>
              <a:rPr lang="ru-RU" dirty="0" err="1" smtClean="0"/>
              <a:t>Комская</a:t>
            </a:r>
            <a:r>
              <a:rPr lang="ru-RU" dirty="0" smtClean="0"/>
              <a:t>, </a:t>
            </a:r>
            <a:r>
              <a:rPr lang="ru-RU" dirty="0" err="1" smtClean="0"/>
              <a:t>Новоселовская</a:t>
            </a:r>
            <a:r>
              <a:rPr lang="ru-RU" dirty="0" smtClean="0"/>
              <a:t>, </a:t>
            </a:r>
            <a:r>
              <a:rPr lang="ru-RU" dirty="0" err="1" smtClean="0"/>
              <a:t>Игрышенская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20000"/>
          </a:blip>
          <a:srcRect l="38229" t="19757" r="3202" b="6892"/>
          <a:stretch>
            <a:fillRect/>
          </a:stretch>
        </p:blipFill>
        <p:spPr bwMode="auto">
          <a:xfrm>
            <a:off x="5241985" y="1431985"/>
            <a:ext cx="6625087" cy="44943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76169"/>
            <a:ext cx="1361118" cy="123654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54000" y="1591732"/>
            <a:ext cx="116416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Инструментами единой системы управления качеством образования  являются: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/>
              <a:t>проект ШМПР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/>
              <a:t>мотивирующий мониторинг (проводимый для поддержки реализации ключевых направлений </a:t>
            </a:r>
            <a:r>
              <a:rPr lang="ru-RU" sz="1600" b="1" dirty="0" err="1" smtClean="0"/>
              <a:t>госполитики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в сфере образования)</a:t>
            </a:r>
          </a:p>
          <a:p>
            <a:pPr>
              <a:buBlip>
                <a:blip r:embed="rId4"/>
              </a:buBlip>
            </a:pPr>
            <a:endParaRPr lang="ru-RU" sz="1600" b="1" dirty="0" smtClean="0"/>
          </a:p>
          <a:p>
            <a:r>
              <a:rPr lang="ru-RU" sz="1600" b="1" dirty="0" smtClean="0"/>
              <a:t>«Проблемные зоны» МСО следующие: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>
                <a:solidFill>
                  <a:srgbClr val="FF0000"/>
                </a:solidFill>
              </a:rPr>
              <a:t>Использование лабораторного оборудования – рейтинг - 56</a:t>
            </a:r>
          </a:p>
          <a:p>
            <a:pPr>
              <a:buBlip>
                <a:blip r:embed="rId4"/>
              </a:buBlip>
            </a:pPr>
            <a:r>
              <a:rPr lang="ru-RU" sz="1600" b="1" dirty="0" smtClean="0">
                <a:solidFill>
                  <a:srgbClr val="FF0000"/>
                </a:solidFill>
              </a:rPr>
              <a:t>ФГ (повышение уровня ФГ) – рейтинг – 41</a:t>
            </a:r>
          </a:p>
          <a:p>
            <a:pPr>
              <a:buBlip>
                <a:blip r:embed="rId4"/>
              </a:buBlip>
            </a:pPr>
            <a:endParaRPr lang="ru-RU" sz="1600" b="1" dirty="0" smtClean="0"/>
          </a:p>
          <a:p>
            <a:r>
              <a:rPr lang="ru-RU" sz="1600" b="1" dirty="0" smtClean="0"/>
              <a:t>Достижения:				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</a:rPr>
              <a:t>минимальный уровень подготовки – рейтинг - 19;			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</a:rPr>
              <a:t>высокий уровень подготовки – рейтинг-20;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</a:rPr>
              <a:t>использование компьютеров;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</a:rPr>
              <a:t>доступность дошкольного  образования для детей-100%;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00B050"/>
                </a:solidFill>
              </a:rPr>
              <a:t>включение подростков в социально –психологическое тестирование.</a:t>
            </a:r>
          </a:p>
          <a:p>
            <a:pPr marL="342900" indent="-342900">
              <a:buAutoNum type="arabicPeriod"/>
            </a:pPr>
            <a:endParaRPr lang="ru-RU" sz="1600" b="1" dirty="0" smtClean="0"/>
          </a:p>
          <a:p>
            <a:r>
              <a:rPr lang="ru-RU" sz="1600" b="1" dirty="0" smtClean="0">
                <a:solidFill>
                  <a:srgbClr val="00B050"/>
                </a:solidFill>
              </a:rPr>
              <a:t>ИТОГ Новоселовского района – 10 позиция в рейтинге Красноярского края 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4328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AA2239"/>
                </a:solidFill>
              </a:rPr>
              <a:t>МОТИВИРУЮЩИЙ МОНИТОРИНГ – </a:t>
            </a:r>
          </a:p>
          <a:p>
            <a:pPr algn="ctr"/>
            <a:r>
              <a:rPr lang="ru-RU" b="1" dirty="0" smtClean="0">
                <a:solidFill>
                  <a:srgbClr val="AA2239"/>
                </a:solidFill>
              </a:rPr>
              <a:t>ИНСТРУМЕНТ УПРАВЛЕНИЯ КАЧЕСТВОМ ОБРАЗОВАНИЯ</a:t>
            </a:r>
            <a:endParaRPr lang="ru-RU" b="1" dirty="0">
              <a:solidFill>
                <a:srgbClr val="AA2239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 l="3968" t="25165" r="43524" b="9924"/>
          <a:stretch>
            <a:fillRect/>
          </a:stretch>
        </p:blipFill>
        <p:spPr bwMode="auto">
          <a:xfrm>
            <a:off x="7806266" y="2523067"/>
            <a:ext cx="4106333" cy="2854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296FE94B-8032-4995-964F-11487B5B19D7}"/>
              </a:ext>
            </a:extLst>
          </p:cNvPr>
          <p:cNvSpPr/>
          <p:nvPr/>
        </p:nvSpPr>
        <p:spPr>
          <a:xfrm rot="793200">
            <a:off x="11587227" y="113901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A5AE69B3-48D2-4DEF-96D9-B8930A14FC45}"/>
              </a:ext>
            </a:extLst>
          </p:cNvPr>
          <p:cNvSpPr/>
          <p:nvPr/>
        </p:nvSpPr>
        <p:spPr>
          <a:xfrm rot="20355674">
            <a:off x="11151713" y="303618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78D52D56-13D0-4778-9DD9-5F8BECFFADFA}"/>
              </a:ext>
            </a:extLst>
          </p:cNvPr>
          <p:cNvSpPr/>
          <p:nvPr/>
        </p:nvSpPr>
        <p:spPr>
          <a:xfrm rot="21118589">
            <a:off x="10873189" y="490005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98AED83-876B-4F7A-827B-60C260B060CA}"/>
              </a:ext>
            </a:extLst>
          </p:cNvPr>
          <p:cNvSpPr/>
          <p:nvPr/>
        </p:nvSpPr>
        <p:spPr>
          <a:xfrm rot="19929765">
            <a:off x="10724673" y="16706949"/>
            <a:ext cx="838996" cy="838996"/>
          </a:xfrm>
          <a:prstGeom prst="rect">
            <a:avLst/>
          </a:prstGeom>
          <a:solidFill>
            <a:srgbClr val="C05437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DF939B-98F6-479A-B773-32A778456F10}"/>
              </a:ext>
            </a:extLst>
          </p:cNvPr>
          <p:cNvSpPr/>
          <p:nvPr/>
        </p:nvSpPr>
        <p:spPr>
          <a:xfrm rot="18088162">
            <a:off x="10645002" y="562413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5F7DFFB4-E97F-4B13-9B0F-131331CEDA2C}"/>
              </a:ext>
            </a:extLst>
          </p:cNvPr>
          <p:cNvSpPr/>
          <p:nvPr/>
        </p:nvSpPr>
        <p:spPr>
          <a:xfrm rot="820829">
            <a:off x="10501210" y="566239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0CD1662C-49E4-4969-B6F7-4A00AE72DC90}"/>
              </a:ext>
            </a:extLst>
          </p:cNvPr>
          <p:cNvSpPr/>
          <p:nvPr/>
        </p:nvSpPr>
        <p:spPr>
          <a:xfrm rot="1033092">
            <a:off x="10400102" y="563377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134E6AE-8874-4E38-86DD-919B02C347C6}"/>
              </a:ext>
            </a:extLst>
          </p:cNvPr>
          <p:cNvSpPr/>
          <p:nvPr/>
        </p:nvSpPr>
        <p:spPr>
          <a:xfrm rot="18543468">
            <a:off x="-234224" y="6077062"/>
            <a:ext cx="838996" cy="838996"/>
          </a:xfrm>
          <a:prstGeom prst="rect">
            <a:avLst/>
          </a:prstGeom>
          <a:solidFill>
            <a:srgbClr val="55111D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37EE293-A3AB-49C7-B0C1-6A55584DCD40}"/>
              </a:ext>
            </a:extLst>
          </p:cNvPr>
          <p:cNvSpPr/>
          <p:nvPr/>
        </p:nvSpPr>
        <p:spPr>
          <a:xfrm rot="20608762">
            <a:off x="194032" y="5959755"/>
            <a:ext cx="652615" cy="652615"/>
          </a:xfrm>
          <a:prstGeom prst="rect">
            <a:avLst/>
          </a:prstGeom>
          <a:solidFill>
            <a:srgbClr val="7A182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C97D387-9994-4310-8650-E447DDC66988}"/>
              </a:ext>
            </a:extLst>
          </p:cNvPr>
          <p:cNvSpPr/>
          <p:nvPr/>
        </p:nvSpPr>
        <p:spPr>
          <a:xfrm rot="19000804">
            <a:off x="649915" y="6020079"/>
            <a:ext cx="433538" cy="433538"/>
          </a:xfrm>
          <a:prstGeom prst="rect">
            <a:avLst/>
          </a:prstGeom>
          <a:solidFill>
            <a:srgbClr val="AA2239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9C619F4A-3051-4994-B8D5-3F8810B04FC6}"/>
              </a:ext>
            </a:extLst>
          </p:cNvPr>
          <p:cNvSpPr/>
          <p:nvPr/>
        </p:nvSpPr>
        <p:spPr>
          <a:xfrm rot="325759">
            <a:off x="933438" y="6227594"/>
            <a:ext cx="333942" cy="330302"/>
          </a:xfrm>
          <a:prstGeom prst="rect">
            <a:avLst/>
          </a:prstGeom>
          <a:solidFill>
            <a:srgbClr val="D42A46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D6435B7-846C-4D99-96B0-81232BCD59B0}"/>
              </a:ext>
            </a:extLst>
          </p:cNvPr>
          <p:cNvSpPr/>
          <p:nvPr/>
        </p:nvSpPr>
        <p:spPr>
          <a:xfrm rot="2262876">
            <a:off x="1146288" y="6384995"/>
            <a:ext cx="218183" cy="241094"/>
          </a:xfrm>
          <a:prstGeom prst="rect">
            <a:avLst/>
          </a:prstGeom>
          <a:solidFill>
            <a:srgbClr val="E1657A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6D0641A2-E13D-47A1-9009-E0421590865D}"/>
              </a:ext>
            </a:extLst>
          </p:cNvPr>
          <p:cNvSpPr/>
          <p:nvPr/>
        </p:nvSpPr>
        <p:spPr>
          <a:xfrm rot="3035212">
            <a:off x="1285200" y="6528624"/>
            <a:ext cx="141345" cy="151103"/>
          </a:xfrm>
          <a:prstGeom prst="rect">
            <a:avLst/>
          </a:prstGeom>
          <a:solidFill>
            <a:srgbClr val="E8889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32E81D4-8DC7-406D-9338-402351B1E17C}"/>
              </a:ext>
            </a:extLst>
          </p:cNvPr>
          <p:cNvSpPr/>
          <p:nvPr/>
        </p:nvSpPr>
        <p:spPr>
          <a:xfrm rot="20352775">
            <a:off x="10337384" y="563267"/>
            <a:ext cx="92265" cy="94773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D9243E46-F60C-4408-A2DD-9D4EEA6B64CF}"/>
              </a:ext>
            </a:extLst>
          </p:cNvPr>
          <p:cNvSpPr/>
          <p:nvPr/>
        </p:nvSpPr>
        <p:spPr>
          <a:xfrm>
            <a:off x="1377117" y="6639150"/>
            <a:ext cx="101704" cy="105079"/>
          </a:xfrm>
          <a:prstGeom prst="rect">
            <a:avLst/>
          </a:prstGeom>
          <a:solidFill>
            <a:srgbClr val="E6B5A8"/>
          </a:solidFill>
          <a:ln>
            <a:solidFill>
              <a:schemeClr val="bg1"/>
            </a:solidFill>
          </a:ln>
          <a:effectLst>
            <a:outerShdw blurRad="50800" dist="381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Заголовок 1">
            <a:extLst>
              <a:ext uri="{FF2B5EF4-FFF2-40B4-BE49-F238E27FC236}">
                <a16:creationId xmlns="" xmlns:a16="http://schemas.microsoft.com/office/drawing/2014/main" id="{75CE1162-170C-4EED-81A4-4972B7614E5C}"/>
              </a:ext>
            </a:extLst>
          </p:cNvPr>
          <p:cNvSpPr txBox="1">
            <a:spLocks/>
          </p:cNvSpPr>
          <p:nvPr/>
        </p:nvSpPr>
        <p:spPr>
          <a:xfrm>
            <a:off x="1556657" y="5388428"/>
            <a:ext cx="3918857" cy="783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8111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8111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0" name="Picture 3" descr="C:\Рабочая папка\ГЕРБ ОТДЕЛА 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76169"/>
            <a:ext cx="1361118" cy="123654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7068" y="1375793"/>
            <a:ext cx="114469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ЕДИНАЯ СИСТЕМА ОЦЕНКИ КАЧЕСТВА ОБРАЗОВАНИЯ ПРЕДСТАВЛЕНА  СЛЕДУЮЩИМИ ПРОЦЕДУРАМИ:</a:t>
            </a:r>
          </a:p>
          <a:p>
            <a:pPr algn="ctr"/>
            <a:r>
              <a:rPr lang="ru-RU" sz="1600" b="1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43281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A2239"/>
                </a:solidFill>
              </a:rPr>
              <a:t>ЗНАНИЕ</a:t>
            </a:r>
            <a:endParaRPr lang="ru-RU" sz="3200" b="1" dirty="0">
              <a:solidFill>
                <a:srgbClr val="AA223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29733" y="1930399"/>
            <a:ext cx="1549399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ОГЭ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827867" y="1921934"/>
            <a:ext cx="1591734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ЕГЭ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85265" y="1913467"/>
            <a:ext cx="1515533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ВПР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798736" y="1905000"/>
            <a:ext cx="4258731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 исследования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2624667"/>
            <a:ext cx="1201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A1828"/>
                </a:solidFill>
              </a:rPr>
              <a:t>РЕЗУЛЬТАТЫ САМОДИАГНОСТИКИ</a:t>
            </a:r>
            <a:endParaRPr lang="ru-RU" sz="2400" b="1" dirty="0">
              <a:solidFill>
                <a:srgbClr val="7A182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733" y="3259667"/>
            <a:ext cx="345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A1828"/>
                </a:solidFill>
              </a:rPr>
              <a:t>ПОЛНЫЙ УРОВЕНЬ</a:t>
            </a:r>
          </a:p>
          <a:p>
            <a:r>
              <a:rPr lang="ru-RU" sz="2000" dirty="0" err="1" smtClean="0"/>
              <a:t>Светлолобовская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err="1" smtClean="0"/>
              <a:t>Комская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err="1" smtClean="0"/>
              <a:t>Игрышенская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err="1" smtClean="0"/>
              <a:t>Новоселовская</a:t>
            </a:r>
            <a:r>
              <a:rPr lang="ru-RU" sz="2000" dirty="0" smtClean="0"/>
              <a:t> школа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42267" y="3285067"/>
            <a:ext cx="32427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A1828"/>
                </a:solidFill>
              </a:rPr>
              <a:t>СРЕДНИЙ УРОВЕНЬ</a:t>
            </a:r>
          </a:p>
          <a:p>
            <a:r>
              <a:rPr lang="ru-RU" sz="2000" dirty="0" err="1" smtClean="0"/>
              <a:t>Бараитская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err="1" smtClean="0"/>
              <a:t>Легостаевская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err="1" smtClean="0"/>
              <a:t>Анашенская</a:t>
            </a:r>
            <a:r>
              <a:rPr lang="ru-RU" sz="2000" dirty="0" smtClean="0"/>
              <a:t> школа</a:t>
            </a:r>
          </a:p>
          <a:p>
            <a:r>
              <a:rPr lang="ru-RU" sz="2000" dirty="0" smtClean="0"/>
              <a:t>Толстомысенская школа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188199" y="3318933"/>
            <a:ext cx="3031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7A1828"/>
                </a:solidFill>
              </a:rPr>
              <a:t>БАЗОВЫЙ УРОВЕНЬ</a:t>
            </a:r>
          </a:p>
          <a:p>
            <a:r>
              <a:rPr lang="ru-RU" sz="2000" dirty="0" err="1" smtClean="0"/>
              <a:t>Дивненская</a:t>
            </a:r>
            <a:r>
              <a:rPr lang="ru-RU" sz="2000" dirty="0" smtClean="0"/>
              <a:t> школа</a:t>
            </a:r>
          </a:p>
        </p:txBody>
      </p:sp>
    </p:spTree>
    <p:extLst>
      <p:ext uri="{BB962C8B-B14F-4D97-AF65-F5344CB8AC3E}">
        <p14:creationId xmlns="" xmlns:p14="http://schemas.microsoft.com/office/powerpoint/2010/main" val="924096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НОВЫЕ ПОДХОДЫ К ФОРМИРОВАНИЮ ПЕРЕЧНЕЙ РИСКОВЫХ ОБРАЗОВАТЕЛЬНЫХ ОРГАНИЗАЦИЙ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71B6D-5017-4F08-B09C-075673C64B4C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4197" y="178502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Оценочные процедуры, по результатам которых проводится анализ:</a:t>
            </a:r>
          </a:p>
          <a:p>
            <a:r>
              <a:rPr lang="ru-RU" dirty="0"/>
              <a:t>1. ВПР по математике, 5 класс</a:t>
            </a:r>
          </a:p>
          <a:p>
            <a:r>
              <a:rPr lang="ru-RU" dirty="0"/>
              <a:t>2. ВПР по математике, 6 класс</a:t>
            </a:r>
          </a:p>
          <a:p>
            <a:r>
              <a:rPr lang="ru-RU" dirty="0"/>
              <a:t>3. ВПР по русскому языку, 5 класс</a:t>
            </a:r>
          </a:p>
          <a:p>
            <a:r>
              <a:rPr lang="ru-RU" dirty="0"/>
              <a:t>4. ВПР по русскому языку, 6 класс</a:t>
            </a:r>
          </a:p>
          <a:p>
            <a:r>
              <a:rPr lang="ru-RU" dirty="0"/>
              <a:t>5. ОГЭ по математике</a:t>
            </a:r>
          </a:p>
          <a:p>
            <a:r>
              <a:rPr lang="ru-RU" dirty="0"/>
              <a:t>6. ОГЭ по русскому языку</a:t>
            </a:r>
          </a:p>
          <a:p>
            <a:r>
              <a:rPr lang="ru-RU" dirty="0"/>
              <a:t>7. ЕГЭ по математике базовой /</a:t>
            </a:r>
          </a:p>
          <a:p>
            <a:r>
              <a:rPr lang="ru-RU" dirty="0"/>
              <a:t>математике профильной</a:t>
            </a:r>
          </a:p>
          <a:p>
            <a:r>
              <a:rPr lang="ru-RU" dirty="0"/>
              <a:t>8. ЕГЭ по русскому </a:t>
            </a:r>
            <a:r>
              <a:rPr lang="ru-RU" dirty="0" smtClean="0"/>
              <a:t>языку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6406" y="2408350"/>
            <a:ext cx="3631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✓ Результаты до пересдач</a:t>
            </a:r>
          </a:p>
          <a:p>
            <a:r>
              <a:rPr lang="ru-RU" dirty="0"/>
              <a:t>✓ Выпускники текущего года</a:t>
            </a:r>
          </a:p>
          <a:p>
            <a:r>
              <a:rPr lang="ru-RU" dirty="0"/>
              <a:t>✓ При расчете отметки «2» в ВПР</a:t>
            </a:r>
          </a:p>
          <a:p>
            <a:r>
              <a:rPr lang="ru-RU" dirty="0"/>
              <a:t>не учитывается наличие </a:t>
            </a:r>
            <a:r>
              <a:rPr lang="ru-RU" dirty="0" err="1"/>
              <a:t>непройденных</a:t>
            </a:r>
            <a:r>
              <a:rPr lang="ru-RU" dirty="0"/>
              <a:t> </a:t>
            </a:r>
          </a:p>
          <a:p>
            <a:r>
              <a:rPr lang="ru-RU" dirty="0"/>
              <a:t>те</a:t>
            </a:r>
          </a:p>
        </p:txBody>
      </p:sp>
    </p:spTree>
    <p:extLst>
      <p:ext uri="{BB962C8B-B14F-4D97-AF65-F5344CB8AC3E}">
        <p14:creationId xmlns="" xmlns:p14="http://schemas.microsoft.com/office/powerpoint/2010/main" val="62851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ОПРЕДЕЛЕНИЕ ОО, ИМЕЮЩИХ НИЗКИЕ ОБРАЗОВАТЕЛЬНЫЕ РЕЗУЛЬТАТЫ ОБУЧАЮЩИХСЯ (ШНОР)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0119-67C9-48DC-A606-5E0A471606FE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52529" y="1867436"/>
            <a:ext cx="101528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Критерии ШНОР:</a:t>
            </a:r>
          </a:p>
          <a:p>
            <a:pPr algn="just"/>
            <a:r>
              <a:rPr lang="ru-RU" dirty="0"/>
              <a:t>1. ОО, в которых не менее, чем по двум оценочным процедурам в текущем </a:t>
            </a:r>
          </a:p>
          <a:p>
            <a:pPr algn="just"/>
            <a:r>
              <a:rPr lang="ru-RU" dirty="0"/>
              <a:t>учебном году были зафиксированы низкие результаты (2+ процедуры в </a:t>
            </a:r>
          </a:p>
          <a:p>
            <a:pPr algn="just"/>
            <a:r>
              <a:rPr lang="ru-RU" dirty="0"/>
              <a:t>текущем году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2. ОО, в которых хотя бы по одной оценочной процедуре в текущем и </a:t>
            </a:r>
          </a:p>
          <a:p>
            <a:pPr algn="just"/>
            <a:r>
              <a:rPr lang="ru-RU" dirty="0"/>
              <a:t>прошлом учебных годах были зафиксированы низкие результаты (1+ </a:t>
            </a:r>
          </a:p>
          <a:p>
            <a:pPr algn="just"/>
            <a:r>
              <a:rPr lang="ru-RU" dirty="0"/>
              <a:t>процедура два года подряд</a:t>
            </a:r>
            <a:r>
              <a:rPr lang="ru-RU" dirty="0" smtClean="0"/>
              <a:t>)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Низкие результаты по оценочной процедуре фиксируются в случае, если в </a:t>
            </a:r>
          </a:p>
          <a:p>
            <a:pPr algn="just"/>
            <a:r>
              <a:rPr lang="ru-RU" dirty="0"/>
              <a:t>ОО не менее 30% от общего числа участников оценочной процедуры </a:t>
            </a:r>
          </a:p>
          <a:p>
            <a:pPr algn="just"/>
            <a:r>
              <a:rPr lang="ru-RU" dirty="0"/>
              <a:t>получили отметку «неудовлетворительно</a:t>
            </a:r>
          </a:p>
        </p:txBody>
      </p:sp>
    </p:spTree>
    <p:extLst>
      <p:ext uri="{BB962C8B-B14F-4D97-AF65-F5344CB8AC3E}">
        <p14:creationId xmlns="" xmlns:p14="http://schemas.microsoft.com/office/powerpoint/2010/main" val="3857266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217" y="270457"/>
            <a:ext cx="9557639" cy="1146220"/>
          </a:xfrm>
        </p:spPr>
        <p:txBody>
          <a:bodyPr>
            <a:normAutofit/>
          </a:bodyPr>
          <a:lstStyle/>
          <a:p>
            <a:r>
              <a:rPr lang="ru-RU" sz="2800" dirty="0"/>
              <a:t>ОБНОВЛЕННАЯ КЛАССИФИКАЦИЯ (</a:t>
            </a:r>
            <a:r>
              <a:rPr lang="ru-RU" sz="2800" dirty="0" smtClean="0"/>
              <a:t>ПРОЕКТ)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AA9A2-2CF2-4C17-87C1-342A97F0C882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1065" y="1596980"/>
            <a:ext cx="851293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</a:t>
            </a:r>
            <a:r>
              <a:rPr lang="ru-RU" sz="2800" dirty="0" smtClean="0"/>
              <a:t>Остальные </a:t>
            </a:r>
            <a:r>
              <a:rPr lang="ru-RU" sz="2800" dirty="0"/>
              <a:t>ОО</a:t>
            </a:r>
          </a:p>
          <a:p>
            <a:r>
              <a:rPr lang="ru-RU" sz="2800" dirty="0"/>
              <a:t>2. </a:t>
            </a:r>
            <a:r>
              <a:rPr lang="ru-RU" sz="2800" dirty="0" err="1" smtClean="0"/>
              <a:t>ПредШНОР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smtClean="0"/>
              <a:t>«Бывшие</a:t>
            </a:r>
            <a:r>
              <a:rPr lang="ru-RU" sz="2800" dirty="0"/>
              <a:t>» ШНОР</a:t>
            </a:r>
          </a:p>
          <a:p>
            <a:r>
              <a:rPr lang="ru-RU" sz="2800" dirty="0"/>
              <a:t>4. </a:t>
            </a:r>
            <a:r>
              <a:rPr lang="ru-RU" sz="2800" dirty="0" smtClean="0"/>
              <a:t>Впервые </a:t>
            </a:r>
            <a:r>
              <a:rPr lang="ru-RU" sz="2800" dirty="0"/>
              <a:t>в ШНОР </a:t>
            </a:r>
          </a:p>
          <a:p>
            <a:r>
              <a:rPr lang="ru-RU" sz="2800" dirty="0"/>
              <a:t>5. </a:t>
            </a:r>
            <a:r>
              <a:rPr lang="ru-RU" sz="2800" dirty="0" smtClean="0"/>
              <a:t>Стабильные </a:t>
            </a:r>
            <a:r>
              <a:rPr lang="ru-RU" sz="2800" dirty="0"/>
              <a:t>ШНОР</a:t>
            </a:r>
          </a:p>
          <a:p>
            <a:r>
              <a:rPr lang="ru-RU" sz="2800" dirty="0"/>
              <a:t>6. </a:t>
            </a:r>
            <a:r>
              <a:rPr lang="ru-RU" sz="2800" dirty="0" smtClean="0"/>
              <a:t>Школы </a:t>
            </a:r>
            <a:r>
              <a:rPr lang="ru-RU" sz="2800" dirty="0"/>
              <a:t>с очень низкими образовательными </a:t>
            </a:r>
          </a:p>
          <a:p>
            <a:r>
              <a:rPr lang="ru-RU" sz="2800" dirty="0"/>
              <a:t>результатами («глубокая»/«хроническая» </a:t>
            </a:r>
            <a:r>
              <a:rPr lang="ru-RU" sz="2800" dirty="0" err="1"/>
              <a:t>неуспешность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53836" y="1455313"/>
            <a:ext cx="3554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Разные группы школ нуждаются </a:t>
            </a:r>
          </a:p>
          <a:p>
            <a:r>
              <a:rPr lang="ru-RU" dirty="0"/>
              <a:t>в разных стратегиях развития, </a:t>
            </a:r>
          </a:p>
          <a:p>
            <a:r>
              <a:rPr lang="ru-RU" dirty="0"/>
              <a:t>разных мерах и подходе </a:t>
            </a:r>
          </a:p>
        </p:txBody>
      </p:sp>
    </p:spTree>
    <p:extLst>
      <p:ext uri="{BB962C8B-B14F-4D97-AF65-F5344CB8AC3E}">
        <p14:creationId xmlns="" xmlns:p14="http://schemas.microsoft.com/office/powerpoint/2010/main" val="326534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0167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/>
              <a:t>ШКОЛЫ С ОЧЕНЬ НИЗКИМИ </a:t>
            </a:r>
            <a:br>
              <a:rPr lang="ru-RU" sz="2800" dirty="0"/>
            </a:br>
            <a:r>
              <a:rPr lang="ru-RU" sz="2800" dirty="0"/>
              <a:t>ОБРАЗОВАТЕЛЬНЫМИ РЕЗУЛЬТАТАМИ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96810-04B0-4E30-80C3-29BF3252BB41}" type="datetime1">
              <a:rPr lang="en-US" smtClean="0"/>
              <a:pPr/>
              <a:t>8/29/2024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8CCF-2EC4-44CB-A694-F6F6E59A39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46975" y="1815921"/>
            <a:ext cx="1021294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1) Стабильно низкие результаты: 3 или 4 раза в списках ШНОР, включая </a:t>
            </a:r>
          </a:p>
          <a:p>
            <a:r>
              <a:rPr lang="ru-RU" sz="2400" dirty="0"/>
              <a:t>текущий год</a:t>
            </a:r>
          </a:p>
          <a:p>
            <a:r>
              <a:rPr lang="ru-RU" sz="2400" dirty="0"/>
              <a:t>и/или</a:t>
            </a:r>
          </a:p>
          <a:p>
            <a:r>
              <a:rPr lang="ru-RU" sz="2400" dirty="0"/>
              <a:t>2) Большая доля низких результатов: от 60% двоек по 2 или более </a:t>
            </a:r>
          </a:p>
          <a:p>
            <a:r>
              <a:rPr lang="ru-RU" sz="2400" dirty="0"/>
              <a:t>процедурам в текущем году</a:t>
            </a:r>
          </a:p>
          <a:p>
            <a:r>
              <a:rPr lang="ru-RU" sz="2400" dirty="0"/>
              <a:t>и/или</a:t>
            </a:r>
          </a:p>
          <a:p>
            <a:r>
              <a:rPr lang="ru-RU" sz="2400" dirty="0"/>
              <a:t>3) Большое количество процедур с низкими результатами: от 30% </a:t>
            </a:r>
            <a:r>
              <a:rPr lang="ru-RU" sz="2400" dirty="0" smtClean="0"/>
              <a:t>двоек по </a:t>
            </a:r>
            <a:r>
              <a:rPr lang="ru-RU" sz="2400" dirty="0"/>
              <a:t>4 или более процедурам в текущем </a:t>
            </a:r>
            <a:r>
              <a:rPr lang="ru-RU" sz="2400" dirty="0" smtClean="0"/>
              <a:t>году</a:t>
            </a:r>
          </a:p>
          <a:p>
            <a:endParaRPr lang="ru-RU" sz="2400" dirty="0"/>
          </a:p>
          <a:p>
            <a:r>
              <a:rPr lang="ru-RU" sz="2400" dirty="0"/>
              <a:t>Максимум усилий и адресной помощи, задачи из ЗБР </a:t>
            </a:r>
            <a:r>
              <a:rPr lang="ru-RU" sz="2400" dirty="0" err="1"/>
              <a:t>педколлектива</a:t>
            </a:r>
            <a:endParaRPr lang="ru-RU" sz="2400" dirty="0"/>
          </a:p>
          <a:p>
            <a:r>
              <a:rPr lang="ru-RU" sz="2400" dirty="0"/>
              <a:t>Разработка </a:t>
            </a:r>
            <a:r>
              <a:rPr lang="ru-RU" sz="2400" dirty="0" err="1"/>
              <a:t>антирисковой</a:t>
            </a:r>
            <a:r>
              <a:rPr lang="ru-RU" sz="2400" dirty="0"/>
              <a:t> программы и сопровождение каждой </a:t>
            </a:r>
            <a:r>
              <a:rPr lang="ru-RU" sz="2400" dirty="0" smtClean="0"/>
              <a:t>задачи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12405583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emianVTI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BohemianVTI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Bohemian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ohemianVTI" id="{AA0957B6-9651-4F50-8EB8-D9F009F1C26A}" vid="{D1E7B544-9A8A-44B5-ABA3-322A5F04534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5973</TotalTime>
  <Words>1085</Words>
  <Application>Microsoft Office PowerPoint</Application>
  <PresentationFormat>Произвольный</PresentationFormat>
  <Paragraphs>329</Paragraphs>
  <Slides>18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BohemianVTI</vt:lpstr>
      <vt:lpstr>Слайд 1</vt:lpstr>
      <vt:lpstr>Слайд 2</vt:lpstr>
      <vt:lpstr>Слайд 3</vt:lpstr>
      <vt:lpstr>Слайд 4</vt:lpstr>
      <vt:lpstr>Слайд 5</vt:lpstr>
      <vt:lpstr>НОВЫЕ ПОДХОДЫ К ФОРМИРОВАНИЮ ПЕРЕЧНЕЙ РИСКОВЫХ ОБРАЗОВАТЕЛЬНЫХ ОРГАНИЗАЦИЙ</vt:lpstr>
      <vt:lpstr>ОПРЕДЕЛЕНИЕ ОО, ИМЕЮЩИХ НИЗКИЕ ОБРАЗОВАТЕЛЬНЫЕ РЕЗУЛЬТАТЫ ОБУЧАЮЩИХСЯ (ШНОР)</vt:lpstr>
      <vt:lpstr>ОБНОВЛЕННАЯ КЛАССИФИКАЦИЯ (ПРОЕКТ)</vt:lpstr>
      <vt:lpstr> ШКОЛЫ С ОЧЕНЬ НИЗКИМИ  ОБРАЗОВАТЕЛЬНЫМИ РЕЗУЛЬТАТАМИ</vt:lpstr>
      <vt:lpstr>Стабильные ШНОР</vt:lpstr>
      <vt:lpstr>Впервые ШНОР</vt:lpstr>
      <vt:lpstr>ВЫБЫВШИЕ ИЗ СПИСКА ШНОР</vt:lpstr>
      <vt:lpstr>ПредШНОР</vt:lpstr>
      <vt:lpstr>ОСТАЛЬНЫЕ ОБЩЕОБРАЗОВАТЕЛЬНЫЕ ОРГАНИЗАЦИИ</vt:lpstr>
      <vt:lpstr>Список ШНОР</vt:lpstr>
      <vt:lpstr>На основании всех представленных данных и обновленной классификации получились следующие группы: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482</cp:revision>
  <dcterms:created xsi:type="dcterms:W3CDTF">2021-06-28T06:43:28Z</dcterms:created>
  <dcterms:modified xsi:type="dcterms:W3CDTF">2024-08-29T08:48:25Z</dcterms:modified>
</cp:coreProperties>
</file>