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9" r:id="rId2"/>
    <p:sldId id="269" r:id="rId3"/>
    <p:sldId id="272" r:id="rId4"/>
    <p:sldId id="273" r:id="rId5"/>
    <p:sldId id="274" r:id="rId6"/>
    <p:sldId id="270" r:id="rId7"/>
    <p:sldId id="271" r:id="rId8"/>
    <p:sldId id="290" r:id="rId9"/>
    <p:sldId id="289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57" r:id="rId22"/>
    <p:sldId id="260" r:id="rId23"/>
    <p:sldId id="28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43" autoAdjust="0"/>
  </p:normalViewPr>
  <p:slideViewPr>
    <p:cSldViewPr>
      <p:cViewPr varScale="1">
        <p:scale>
          <a:sx n="98" d="100"/>
          <a:sy n="98" d="100"/>
        </p:scale>
        <p:origin x="-20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17C7E-EA74-4CD4-BF05-9A56F1ACCDBA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9F7F3-F766-4CE2-9681-164D30EDF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9F7F3-F766-4CE2-9681-164D30EDF78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9F7F3-F766-4CE2-9681-164D30EDF78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66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662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9F7F3-F766-4CE2-9681-164D30EDF78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66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435280" cy="453650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Семинар – совещание «Механизмы управления качеством образования. Управление на основании объективных данных»</a:t>
            </a:r>
            <a:br>
              <a:rPr lang="ru-RU" sz="4000" dirty="0" smtClean="0"/>
            </a:br>
            <a:endParaRPr lang="ru-RU" sz="4000" b="1" i="1" dirty="0"/>
          </a:p>
        </p:txBody>
      </p:sp>
      <p:pic>
        <p:nvPicPr>
          <p:cNvPr id="3" name="Picture 5" descr="C:\Users\админ\Desktop\эмблема23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03848" y="4725144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С декабря 2020 года наш муниципалитет в составе края включился в работу по пониманию «ЧТО ЕСТЬ механизмы управления качеством образования и оценки механизмов</a:t>
            </a:r>
            <a:r>
              <a:rPr lang="ru-RU" sz="1600" dirty="0" smtClean="0"/>
              <a:t>».    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Демчишина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Елена Васильевна, главный специалист отдела образования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НОВЫЕ ПОДХОДЫ К ФОРМИРОВАНИЮ ПЕРЕЧНЕЙ РИСКОВЫХ ОБРАЗОВАТЕЛЬНЫХ ОРГАНИЗАЦИЙ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1B6D-5017-4F08-B09C-075673C64B4C}" type="datetime1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5648" y="178502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Оценочные процедуры, по результатам которых проводится анализ:</a:t>
            </a:r>
          </a:p>
          <a:p>
            <a:r>
              <a:rPr lang="ru-RU" dirty="0"/>
              <a:t>1. ВПР по математике, 5 класс</a:t>
            </a:r>
          </a:p>
          <a:p>
            <a:r>
              <a:rPr lang="ru-RU" dirty="0"/>
              <a:t>2. ВПР по математике, 6 класс</a:t>
            </a:r>
          </a:p>
          <a:p>
            <a:r>
              <a:rPr lang="ru-RU" dirty="0"/>
              <a:t>3. ВПР по русскому языку, 5 класс</a:t>
            </a:r>
          </a:p>
          <a:p>
            <a:r>
              <a:rPr lang="ru-RU" dirty="0"/>
              <a:t>4. ВПР по русскому языку, 6 класс</a:t>
            </a:r>
          </a:p>
          <a:p>
            <a:r>
              <a:rPr lang="ru-RU" dirty="0"/>
              <a:t>5. ОГЭ по математике</a:t>
            </a:r>
          </a:p>
          <a:p>
            <a:r>
              <a:rPr lang="ru-RU" dirty="0"/>
              <a:t>6. ОГЭ по русскому языку</a:t>
            </a:r>
          </a:p>
          <a:p>
            <a:r>
              <a:rPr lang="ru-RU" dirty="0"/>
              <a:t>7. ЕГЭ по математике базовой /</a:t>
            </a:r>
          </a:p>
          <a:p>
            <a:r>
              <a:rPr lang="ru-RU" dirty="0"/>
              <a:t>математике профильной</a:t>
            </a:r>
          </a:p>
          <a:p>
            <a:r>
              <a:rPr lang="ru-RU" dirty="0"/>
              <a:t>8. ЕГЭ по русскому </a:t>
            </a:r>
            <a:r>
              <a:rPr lang="ru-RU" dirty="0" smtClean="0"/>
              <a:t>языку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52304" y="2408351"/>
            <a:ext cx="27238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✓ Результаты до пересдач</a:t>
            </a:r>
          </a:p>
          <a:p>
            <a:r>
              <a:rPr lang="ru-RU" dirty="0"/>
              <a:t>✓ Выпускники текущего года</a:t>
            </a:r>
          </a:p>
          <a:p>
            <a:r>
              <a:rPr lang="ru-RU" dirty="0"/>
              <a:t>✓ При расчете отметки «2» в ВПР</a:t>
            </a:r>
          </a:p>
          <a:p>
            <a:r>
              <a:rPr lang="ru-RU" dirty="0"/>
              <a:t>не учитывается наличие </a:t>
            </a:r>
            <a:r>
              <a:rPr lang="ru-RU" dirty="0" err="1"/>
              <a:t>непройденных</a:t>
            </a:r>
            <a:r>
              <a:rPr lang="ru-RU" dirty="0"/>
              <a:t> </a:t>
            </a:r>
          </a:p>
          <a:p>
            <a:r>
              <a:rPr lang="ru-RU" dirty="0"/>
              <a:t>те</a:t>
            </a:r>
          </a:p>
        </p:txBody>
      </p:sp>
    </p:spTree>
    <p:extLst>
      <p:ext uri="{BB962C8B-B14F-4D97-AF65-F5344CB8AC3E}">
        <p14:creationId xmlns:p14="http://schemas.microsoft.com/office/powerpoint/2010/main" xmlns="" val="628513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ОПРЕДЕЛЕНИЕ ОО, ИМЕЮЩИХ НИЗКИЕ ОБРАЗОВАТЕЛЬНЫЕ РЕЗУЛЬТАТЫ ОБУЧАЮЩИХСЯ (ШНОР)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0119-67C9-48DC-A606-5E0A471606FE}" type="datetime1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9397" y="1867436"/>
            <a:ext cx="76146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Критерии ШНОР:</a:t>
            </a:r>
          </a:p>
          <a:p>
            <a:pPr algn="just"/>
            <a:r>
              <a:rPr lang="ru-RU" dirty="0"/>
              <a:t>1. ОО, в которых не менее, чем по двум оценочным процедурам в текущем </a:t>
            </a:r>
          </a:p>
          <a:p>
            <a:pPr algn="just"/>
            <a:r>
              <a:rPr lang="ru-RU" dirty="0"/>
              <a:t>учебном году были зафиксированы низкие результаты (2+ процедуры в </a:t>
            </a:r>
          </a:p>
          <a:p>
            <a:pPr algn="just"/>
            <a:r>
              <a:rPr lang="ru-RU" dirty="0"/>
              <a:t>текущем году</a:t>
            </a:r>
            <a:r>
              <a:rPr lang="ru-RU" dirty="0" smtClean="0"/>
              <a:t>)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2. ОО, в которых хотя бы по одной оценочной процедуре в текущем и </a:t>
            </a:r>
          </a:p>
          <a:p>
            <a:pPr algn="just"/>
            <a:r>
              <a:rPr lang="ru-RU" dirty="0"/>
              <a:t>прошлом учебных годах были зафиксированы низкие результаты (1+ </a:t>
            </a:r>
          </a:p>
          <a:p>
            <a:pPr algn="just"/>
            <a:r>
              <a:rPr lang="ru-RU" dirty="0"/>
              <a:t>процедура два года подряд</a:t>
            </a:r>
            <a:r>
              <a:rPr lang="ru-RU" dirty="0" smtClean="0"/>
              <a:t>)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Низкие результаты по оценочной процедуре фиксируются в случае, если в </a:t>
            </a:r>
          </a:p>
          <a:p>
            <a:pPr algn="just"/>
            <a:r>
              <a:rPr lang="ru-RU" dirty="0"/>
              <a:t>ОО не менее 30% от общего числа участников оценочной процедуры </a:t>
            </a:r>
          </a:p>
          <a:p>
            <a:pPr algn="just"/>
            <a:r>
              <a:rPr lang="ru-RU" dirty="0"/>
              <a:t>получили отметку «неудовлетворительно</a:t>
            </a:r>
          </a:p>
        </p:txBody>
      </p:sp>
    </p:spTree>
    <p:extLst>
      <p:ext uri="{BB962C8B-B14F-4D97-AF65-F5344CB8AC3E}">
        <p14:creationId xmlns:p14="http://schemas.microsoft.com/office/powerpoint/2010/main" xmlns="" val="3857266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913" y="270457"/>
            <a:ext cx="7168229" cy="1146220"/>
          </a:xfrm>
        </p:spPr>
        <p:txBody>
          <a:bodyPr>
            <a:normAutofit/>
          </a:bodyPr>
          <a:lstStyle/>
          <a:p>
            <a:r>
              <a:rPr lang="ru-RU" sz="2800" dirty="0"/>
              <a:t>ОБНОВЛЕННАЯ КЛАССИФИКАЦИЯ (</a:t>
            </a:r>
            <a:r>
              <a:rPr lang="ru-RU" sz="2800" dirty="0" smtClean="0"/>
              <a:t>ПРОЕКТ)</a:t>
            </a:r>
            <a:endParaRPr lang="ru-RU" sz="2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A9A2-2CF2-4C17-87C1-342A97F0C882}" type="datetime1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3299" y="1596980"/>
            <a:ext cx="63847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</a:t>
            </a:r>
            <a:r>
              <a:rPr lang="ru-RU" sz="2800" dirty="0" smtClean="0"/>
              <a:t>Остальные </a:t>
            </a:r>
            <a:r>
              <a:rPr lang="ru-RU" sz="2800" dirty="0"/>
              <a:t>ОО</a:t>
            </a:r>
          </a:p>
          <a:p>
            <a:r>
              <a:rPr lang="ru-RU" sz="2800" dirty="0"/>
              <a:t>2. </a:t>
            </a:r>
            <a:r>
              <a:rPr lang="ru-RU" sz="2800" dirty="0" err="1" smtClean="0"/>
              <a:t>ПредШНОР</a:t>
            </a:r>
            <a:endParaRPr lang="ru-RU" sz="2800" dirty="0"/>
          </a:p>
          <a:p>
            <a:r>
              <a:rPr lang="ru-RU" sz="2800" dirty="0"/>
              <a:t>3. </a:t>
            </a:r>
            <a:r>
              <a:rPr lang="ru-RU" sz="2800" dirty="0" smtClean="0"/>
              <a:t>«Бывшие</a:t>
            </a:r>
            <a:r>
              <a:rPr lang="ru-RU" sz="2800" dirty="0"/>
              <a:t>» ШНОР</a:t>
            </a:r>
          </a:p>
          <a:p>
            <a:r>
              <a:rPr lang="ru-RU" sz="2800" dirty="0"/>
              <a:t>4. </a:t>
            </a:r>
            <a:r>
              <a:rPr lang="ru-RU" sz="2800" dirty="0" smtClean="0"/>
              <a:t>Впервые </a:t>
            </a:r>
            <a:r>
              <a:rPr lang="ru-RU" sz="2800" dirty="0"/>
              <a:t>в ШНОР </a:t>
            </a:r>
          </a:p>
          <a:p>
            <a:r>
              <a:rPr lang="ru-RU" sz="2800" dirty="0"/>
              <a:t>5. </a:t>
            </a:r>
            <a:r>
              <a:rPr lang="ru-RU" sz="2800" dirty="0" smtClean="0"/>
              <a:t>Стабильные </a:t>
            </a:r>
            <a:r>
              <a:rPr lang="ru-RU" sz="2800" dirty="0"/>
              <a:t>ШНОР</a:t>
            </a:r>
          </a:p>
          <a:p>
            <a:r>
              <a:rPr lang="ru-RU" sz="2800" dirty="0"/>
              <a:t>6. </a:t>
            </a:r>
            <a:r>
              <a:rPr lang="ru-RU" sz="2800" dirty="0" smtClean="0"/>
              <a:t>Школы </a:t>
            </a:r>
            <a:r>
              <a:rPr lang="ru-RU" sz="2800" dirty="0"/>
              <a:t>с очень низкими образовательными </a:t>
            </a:r>
          </a:p>
          <a:p>
            <a:r>
              <a:rPr lang="ru-RU" sz="2800" dirty="0"/>
              <a:t>результатами («глубокая»/«хроническая» </a:t>
            </a:r>
            <a:r>
              <a:rPr lang="ru-RU" sz="2800" dirty="0" err="1"/>
              <a:t>неуспешность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15377" y="1455314"/>
            <a:ext cx="2665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Разные группы школ нуждаются </a:t>
            </a:r>
          </a:p>
          <a:p>
            <a:r>
              <a:rPr lang="ru-RU" dirty="0"/>
              <a:t>в разных стратегиях развития, </a:t>
            </a:r>
          </a:p>
          <a:p>
            <a:r>
              <a:rPr lang="ru-RU" dirty="0"/>
              <a:t>разных мерах и подходе </a:t>
            </a:r>
          </a:p>
        </p:txBody>
      </p:sp>
    </p:spTree>
    <p:extLst>
      <p:ext uri="{BB962C8B-B14F-4D97-AF65-F5344CB8AC3E}">
        <p14:creationId xmlns:p14="http://schemas.microsoft.com/office/powerpoint/2010/main" xmlns="" val="3265344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387" y="502920"/>
            <a:ext cx="7225508" cy="10167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/>
              <a:t>ШКОЛЫ С ОЧЕНЬ НИЗКИМИ </a:t>
            </a:r>
            <a:br>
              <a:rPr lang="ru-RU" sz="2800" dirty="0"/>
            </a:br>
            <a:r>
              <a:rPr lang="ru-RU" sz="2800" dirty="0"/>
              <a:t>ОБРАЗОВАТЕЛЬНЫМИ РЕЗУЛЬТАТАМИ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6810-04B0-4E30-80C3-29BF3252BB41}" type="datetime1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0232" y="1815922"/>
            <a:ext cx="765970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1) Стабильно низкие результаты: 3 или 4 раза в списках ШНОР, включая </a:t>
            </a:r>
          </a:p>
          <a:p>
            <a:r>
              <a:rPr lang="ru-RU" sz="2400" dirty="0"/>
              <a:t>текущий год</a:t>
            </a:r>
          </a:p>
          <a:p>
            <a:r>
              <a:rPr lang="ru-RU" sz="2400" dirty="0"/>
              <a:t>и/или</a:t>
            </a:r>
          </a:p>
          <a:p>
            <a:r>
              <a:rPr lang="ru-RU" sz="2400" dirty="0"/>
              <a:t>2) Большая доля низких результатов: от 60% двоек по 2 или более </a:t>
            </a:r>
          </a:p>
          <a:p>
            <a:r>
              <a:rPr lang="ru-RU" sz="2400" dirty="0"/>
              <a:t>процедурам в текущем году</a:t>
            </a:r>
          </a:p>
          <a:p>
            <a:r>
              <a:rPr lang="ru-RU" sz="2400" dirty="0"/>
              <a:t>и/или</a:t>
            </a:r>
          </a:p>
          <a:p>
            <a:r>
              <a:rPr lang="ru-RU" sz="2400" dirty="0"/>
              <a:t>3) Большое количество процедур с низкими результатами: от 30% </a:t>
            </a:r>
            <a:r>
              <a:rPr lang="ru-RU" sz="2400" dirty="0" smtClean="0"/>
              <a:t>двоек по </a:t>
            </a:r>
            <a:r>
              <a:rPr lang="ru-RU" sz="2400" dirty="0"/>
              <a:t>4 или более процедурам в текущем </a:t>
            </a:r>
            <a:r>
              <a:rPr lang="ru-RU" sz="2400" dirty="0" smtClean="0"/>
              <a:t>году</a:t>
            </a:r>
          </a:p>
          <a:p>
            <a:endParaRPr lang="ru-RU" sz="2400" dirty="0"/>
          </a:p>
          <a:p>
            <a:r>
              <a:rPr lang="ru-RU" sz="2400" dirty="0"/>
              <a:t>Максимум усилий и адресной помощи, задачи из ЗБР </a:t>
            </a:r>
            <a:r>
              <a:rPr lang="ru-RU" sz="2400" dirty="0" err="1"/>
              <a:t>педколлектива</a:t>
            </a:r>
            <a:endParaRPr lang="ru-RU" sz="2400" dirty="0"/>
          </a:p>
          <a:p>
            <a:r>
              <a:rPr lang="ru-RU" sz="2400" dirty="0"/>
              <a:t>Разработка </a:t>
            </a:r>
            <a:r>
              <a:rPr lang="ru-RU" sz="2400" dirty="0" err="1"/>
              <a:t>антирисковой</a:t>
            </a:r>
            <a:r>
              <a:rPr lang="ru-RU" sz="2400" dirty="0"/>
              <a:t> программы и сопровождение каждой </a:t>
            </a:r>
            <a:r>
              <a:rPr lang="ru-RU" sz="2400" dirty="0" smtClean="0"/>
              <a:t>задачи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124055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387" y="502921"/>
            <a:ext cx="7225508" cy="759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Стабильные ШНОР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FC66-E71C-4FD0-BD60-16A052A6D5FF}" type="datetime1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509077"/>
              </p:ext>
            </p:extLst>
          </p:nvPr>
        </p:nvGraphicFramePr>
        <p:xfrm>
          <a:off x="898301" y="1545464"/>
          <a:ext cx="6769996" cy="468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499"/>
                <a:gridCol w="1552978"/>
                <a:gridCol w="1832020"/>
                <a:gridCol w="1692499"/>
              </a:tblGrid>
              <a:tr h="625484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Отрицательная динамика: в списках ШНОР два последних цикла</a:t>
                      </a:r>
                      <a:endParaRPr lang="ru-RU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5484">
                <a:tc>
                  <a:txBody>
                    <a:bodyPr/>
                    <a:lstStyle/>
                    <a:p>
                      <a:r>
                        <a:rPr lang="ru-RU" dirty="0" smtClean="0"/>
                        <a:t>ШНОР-2019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ШНОР-2021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ШНОР-2022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ШНОР-2023</a:t>
                      </a:r>
                      <a:endParaRPr lang="ru-RU" dirty="0"/>
                    </a:p>
                  </a:txBody>
                  <a:tcPr marL="68580" marR="68580"/>
                </a:tc>
              </a:tr>
              <a:tr h="625484"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 marL="68580" marR="68580"/>
                </a:tc>
              </a:tr>
              <a:tr h="625484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и/или            Мерцающее нахождение в списках ШНОР</a:t>
                      </a:r>
                      <a:endParaRPr lang="ru-RU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5484"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 marL="68580" marR="68580"/>
                </a:tc>
              </a:tr>
              <a:tr h="625484"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 marL="68580" marR="68580"/>
                </a:tc>
              </a:tr>
              <a:tr h="625484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Совместная разработка </a:t>
                      </a:r>
                      <a:r>
                        <a:rPr lang="ru-RU" dirty="0" err="1" smtClean="0"/>
                        <a:t>антирисковой</a:t>
                      </a:r>
                      <a:r>
                        <a:rPr lang="ru-RU" dirty="0" smtClean="0"/>
                        <a:t> программы, ЛИЧНОЕ посещение </a:t>
                      </a:r>
                    </a:p>
                    <a:p>
                      <a:r>
                        <a:rPr lang="ru-RU" dirty="0" smtClean="0"/>
                        <a:t>куратором, методистами, контрольные точки</a:t>
                      </a:r>
                      <a:endParaRPr lang="ru-RU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2516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387" y="502921"/>
            <a:ext cx="7225508" cy="759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Впервые ШНОР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FC66-E71C-4FD0-BD60-16A052A6D5FF}" type="datetime1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7399390"/>
              </p:ext>
            </p:extLst>
          </p:nvPr>
        </p:nvGraphicFramePr>
        <p:xfrm>
          <a:off x="898301" y="1545464"/>
          <a:ext cx="6769996" cy="4268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499"/>
                <a:gridCol w="1552978"/>
                <a:gridCol w="1832020"/>
                <a:gridCol w="1692499"/>
              </a:tblGrid>
              <a:tr h="625484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Образовательные организации, впервые попавшие в список ШНОР</a:t>
                      </a:r>
                    </a:p>
                    <a:p>
                      <a:endParaRPr lang="ru-RU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5484">
                <a:tc>
                  <a:txBody>
                    <a:bodyPr/>
                    <a:lstStyle/>
                    <a:p>
                      <a:r>
                        <a:rPr lang="ru-RU" dirty="0" smtClean="0"/>
                        <a:t>ШНОР-2019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ШНОР-2021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ШНОР-2022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ШНОР-2023</a:t>
                      </a:r>
                      <a:endParaRPr lang="ru-RU" dirty="0"/>
                    </a:p>
                  </a:txBody>
                  <a:tcPr marL="68580" marR="68580"/>
                </a:tc>
              </a:tr>
              <a:tr h="625484"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 marL="68580" marR="68580"/>
                </a:tc>
              </a:tr>
              <a:tr h="625484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Кроме школ с очень низкими результатами (п. 6) с большой долей низких результатов </a:t>
                      </a:r>
                    </a:p>
                    <a:p>
                      <a:r>
                        <a:rPr lang="ru-RU" dirty="0" smtClean="0"/>
                        <a:t>(6.2) и большим количеством процедур с низкими результатами (6.3)</a:t>
                      </a:r>
                      <a:endParaRPr lang="ru-RU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5484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Прежде всего, выявить причину; личное общение с директором; </a:t>
                      </a:r>
                    </a:p>
                    <a:p>
                      <a:r>
                        <a:rPr lang="ru-RU" dirty="0" smtClean="0"/>
                        <a:t>профилактика негативного восприятия, обсуждение планов</a:t>
                      </a:r>
                      <a:endParaRPr lang="ru-RU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51954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387" y="502921"/>
            <a:ext cx="7225508" cy="75921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ВЫБЫВШИЕ ИЗ </a:t>
            </a:r>
            <a:r>
              <a:rPr lang="ru-RU" sz="2800" dirty="0" smtClean="0"/>
              <a:t>СПИСКА ШНОР</a:t>
            </a:r>
            <a:endParaRPr lang="ru-RU" sz="2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FC66-E71C-4FD0-BD60-16A052A6D5FF}" type="datetime1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3606335"/>
              </p:ext>
            </p:extLst>
          </p:nvPr>
        </p:nvGraphicFramePr>
        <p:xfrm>
          <a:off x="898301" y="1545464"/>
          <a:ext cx="6769996" cy="551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499"/>
                <a:gridCol w="1552978"/>
                <a:gridCol w="1832020"/>
                <a:gridCol w="1692499"/>
              </a:tblGrid>
              <a:tr h="625484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Тенденция к положительной динамике: были в списках ШНОР 2-3 раза, </a:t>
                      </a:r>
                    </a:p>
                    <a:p>
                      <a:r>
                        <a:rPr lang="ru-RU" dirty="0" smtClean="0"/>
                        <a:t>но к последнему циклу вышли</a:t>
                      </a:r>
                      <a:endParaRPr lang="ru-RU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5484">
                <a:tc>
                  <a:txBody>
                    <a:bodyPr/>
                    <a:lstStyle/>
                    <a:p>
                      <a:r>
                        <a:rPr lang="ru-RU" dirty="0" smtClean="0"/>
                        <a:t>ШНОР-2019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ШНОР-2021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ШНОР-2022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ШНОР-2023</a:t>
                      </a:r>
                      <a:endParaRPr lang="ru-RU" dirty="0"/>
                    </a:p>
                  </a:txBody>
                  <a:tcPr marL="68580" marR="68580"/>
                </a:tc>
              </a:tr>
              <a:tr h="625484">
                <a:tc>
                  <a:txBody>
                    <a:bodyPr/>
                    <a:lstStyle/>
                    <a:p>
                      <a:r>
                        <a:rPr lang="ru-RU" dirty="0" smtClean="0"/>
                        <a:t>да/нет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да/нет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 marL="68580" marR="68580"/>
                </a:tc>
              </a:tr>
              <a:tr h="625484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Положительная динамика: были в списках ШНОР, но к 2 последним </a:t>
                      </a:r>
                    </a:p>
                    <a:p>
                      <a:r>
                        <a:rPr lang="ru-RU" dirty="0" smtClean="0"/>
                        <a:t>циклам стабильно вышли</a:t>
                      </a:r>
                      <a:endParaRPr lang="ru-RU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5484"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 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 marL="68580" marR="68580"/>
                </a:tc>
              </a:tr>
              <a:tr h="625484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ИЛИ Были в списке ШНОР 1 раз</a:t>
                      </a:r>
                      <a:endParaRPr lang="ru-RU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5484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Провести внешнюю оценку; изучить опыт: среди ОО с положительной </a:t>
                      </a:r>
                    </a:p>
                    <a:p>
                      <a:r>
                        <a:rPr lang="ru-RU" dirty="0" smtClean="0"/>
                        <a:t>динамикой, возможно, есть лучшие практики; кандидаты в кураторы</a:t>
                      </a:r>
                      <a:endParaRPr lang="ru-RU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5275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387" y="502920"/>
            <a:ext cx="7225508" cy="810725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ПредШНОР</a:t>
            </a:r>
            <a:endParaRPr lang="ru-RU" sz="2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8685-A55A-4C5E-952A-E29610065900}" type="datetime1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14211" y="1236373"/>
            <a:ext cx="6906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1) От 20 до 29% двоек по 2 и более процедурам в текущем году</a:t>
            </a:r>
          </a:p>
          <a:p>
            <a:r>
              <a:rPr lang="ru-RU" dirty="0"/>
              <a:t>и/или</a:t>
            </a:r>
          </a:p>
          <a:p>
            <a:r>
              <a:rPr lang="ru-RU" dirty="0"/>
              <a:t>2) От 20 до 29% двоек по одной и более процедурам два года </a:t>
            </a:r>
            <a:r>
              <a:rPr lang="ru-RU" dirty="0" smtClean="0"/>
              <a:t>подряд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Включение </a:t>
            </a:r>
            <a:r>
              <a:rPr lang="ru-RU" dirty="0"/>
              <a:t>ОО в программу профилактики </a:t>
            </a:r>
            <a:r>
              <a:rPr lang="ru-RU" dirty="0" err="1"/>
              <a:t>неуспешности</a:t>
            </a:r>
            <a:r>
              <a:rPr lang="ru-RU" dirty="0"/>
              <a:t> (трек 2.3)</a:t>
            </a:r>
          </a:p>
          <a:p>
            <a:r>
              <a:rPr lang="ru-RU" dirty="0"/>
              <a:t>Помощь в определении и профилактике дефицитов учителей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0312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ОСТАЛЬНЫЕ ОБЩЕОБРАЗОВАТЕЛЬНЫЕ ОРГАНИЗАЦИИ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D71F1-EB9A-4AD9-8472-E46C03A03492}" type="datetime1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6026" y="1674255"/>
            <a:ext cx="7717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Общеобразовательные организации, никогда не находившиеся в списке </a:t>
            </a:r>
          </a:p>
          <a:p>
            <a:pPr algn="just"/>
            <a:r>
              <a:rPr lang="ru-RU" dirty="0"/>
              <a:t>ШНОР и на данный момент не имеющие риски в них </a:t>
            </a:r>
            <a:r>
              <a:rPr lang="ru-RU" dirty="0" smtClean="0"/>
              <a:t>попасть</a:t>
            </a:r>
          </a:p>
          <a:p>
            <a:pPr algn="just"/>
            <a:endParaRPr lang="ru-RU" dirty="0"/>
          </a:p>
          <a:p>
            <a:r>
              <a:rPr lang="ru-RU" dirty="0"/>
              <a:t>Снижение количества обращений; предоставление большей автономии</a:t>
            </a:r>
          </a:p>
        </p:txBody>
      </p:sp>
    </p:spTree>
    <p:extLst>
      <p:ext uri="{BB962C8B-B14F-4D97-AF65-F5344CB8AC3E}">
        <p14:creationId xmlns:p14="http://schemas.microsoft.com/office/powerpoint/2010/main" xmlns="" val="3816846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728" y="116555"/>
            <a:ext cx="6982893" cy="991029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Список ШНОР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640E-C97C-405A-A97F-672B03791A79}" type="datetime1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1649824"/>
              </p:ext>
            </p:extLst>
          </p:nvPr>
        </p:nvGraphicFramePr>
        <p:xfrm>
          <a:off x="695458" y="1068949"/>
          <a:ext cx="7659708" cy="5067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232"/>
                <a:gridCol w="1628256"/>
                <a:gridCol w="1094244"/>
                <a:gridCol w="1094244"/>
                <a:gridCol w="1094244"/>
                <a:gridCol w="1094244"/>
                <a:gridCol w="1094244"/>
              </a:tblGrid>
              <a:tr h="3876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2020-2021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2021-2022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2022-2023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2023-2024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2024-2025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520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Бараитская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СОШ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ШНОР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ШНОР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520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Толстомысенская СОШ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520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Игрышенская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ШНОР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ШНОР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520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Дивненская СОШ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ШНОР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ШНОР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ШНОР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520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Легостаевская СОШ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520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Комская СОШ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ШНОР (500+)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520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Светлолобовская СОШ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ШНОР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520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Новоселовская СОШ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520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Анашенская СОШ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ШНОР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ШНОР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ШНОР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ШНОР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8126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12879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sz="31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1296144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>
                <a:solidFill>
                  <a:schemeClr val="accent1"/>
                </a:solidFill>
              </a:rPr>
              <a:t>«Управление качеством образования. ШНОР.</a:t>
            </a:r>
            <a:endParaRPr lang="ru-RU" sz="2800" b="1" u="sng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6" name="Picture 5" descr="C:\Users\админ\Desktop\эмблема23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171400"/>
            <a:ext cx="1722667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7544" y="5661248"/>
            <a:ext cx="8496944" cy="1196752"/>
          </a:xfrm>
          <a:prstGeom prst="rect">
            <a:avLst/>
          </a:prstGeom>
        </p:spPr>
        <p:txBody>
          <a:bodyPr vert="horz" lIns="0" rIns="0" bIns="0" anchor="b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99992" y="1412776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23528" y="2492896"/>
            <a:ext cx="8640960" cy="2016224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5100" b="1" dirty="0" smtClean="0">
                <a:solidFill>
                  <a:schemeClr val="accent1"/>
                </a:solidFill>
              </a:rPr>
              <a:t>Одно из направлений мониторинга оценки механизмов управления качеством образования, проводимого ФИОКО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5100" b="1" dirty="0" smtClean="0">
                <a:solidFill>
                  <a:schemeClr val="accent1"/>
                </a:solidFill>
              </a:rPr>
              <a:t> (Федеральный мониторинг)</a:t>
            </a:r>
            <a:endParaRPr kumimoji="0" lang="ru-RU" sz="51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179512" y="4725144"/>
            <a:ext cx="8784976" cy="20162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На основании всех представленных данных и обновленной классификации получились следующие группы: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C134-1FA5-4897-98F3-3AA6BB34E096}" type="datetime1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8744911"/>
              </p:ext>
            </p:extLst>
          </p:nvPr>
        </p:nvGraphicFramePr>
        <p:xfrm>
          <a:off x="780245" y="1609858"/>
          <a:ext cx="7777767" cy="5310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589"/>
                <a:gridCol w="2592589"/>
                <a:gridCol w="2592589"/>
              </a:tblGrid>
              <a:tr h="4718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ПредШНОР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(зона риска от 20%до 29%)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Впервые ШНОР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Стабильные ШНОР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943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Толстый Мыс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Игрыш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Дивный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Легостаево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Бараит (плюс риск по другим классам) – </a:t>
                      </a: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мерцающая ШНОР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74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МЕРЫ: </a:t>
                      </a:r>
                      <a:r>
                        <a:rPr lang="ru-RU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включение ОО в программу профилактики неуспешности (трек 2.3) Помощь в определении и профилактике дефицитов учителей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Прежде всего, выявить причину; личное общение с директором; профилактика негативного восприятия, обсуждение планов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МЕРЫ: совместная </a:t>
                      </a:r>
                      <a:r>
                        <a:rPr lang="ru-RU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разработка антирисковой программы, </a:t>
                      </a:r>
                      <a:r>
                        <a:rPr lang="ru-RU" sz="11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ЛИЧНОЕ посещение</a:t>
                      </a:r>
                      <a:r>
                        <a:rPr lang="ru-RU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куратором, методистами, контрольные точки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1488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Выбывшие из ШНОР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Игрыш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Дивный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Светлолобовская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Школы с очень низкими образовательными результатами(3,4 раза в списках и др.)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Анаш (но рост!)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Остальные ОО (не были в ШНОР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и на данный момент не имеющие риски в них попасть)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Новоселовская СОШ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Легостаевская СОШ, ТОлстомысенчская СОШ </a:t>
                      </a:r>
                      <a:r>
                        <a:rPr lang="ru-RU" sz="1400" b="1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(не были в ШНОР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,  но на данный момент имеющие риски в них попасть)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926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МЕРЫ</a:t>
                      </a:r>
                      <a:r>
                        <a:rPr lang="ru-RU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: провести внешнюю оценку; изучить опыт: среди ОО с положительной динамикой, возможно, есть лучшие практики; кандидаты в кураторы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МЕРЫ: </a:t>
                      </a:r>
                      <a:r>
                        <a:rPr lang="ru-RU" sz="11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Максимум усилий и адресной помощи</a:t>
                      </a:r>
                      <a:r>
                        <a:rPr lang="ru-RU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, задачи из ЗБР педколлектива. Разработка антирисковой </a:t>
                      </a:r>
                      <a:r>
                        <a:rPr lang="ru-RU" sz="11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программы и сопровождение каждой задачи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8749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184" y="188640"/>
            <a:ext cx="7344816" cy="1584176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568952" cy="511256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 smtClean="0"/>
          </a:p>
          <a:p>
            <a:pPr algn="just">
              <a:buFont typeface="Wingdings" pitchFamily="2" charset="2"/>
              <a:buChar char="Ø"/>
            </a:pPr>
            <a:endParaRPr lang="ru-RU" i="1" dirty="0" smtClean="0"/>
          </a:p>
          <a:p>
            <a:pPr algn="just">
              <a:buFont typeface="Wingdings" pitchFamily="2" charset="2"/>
              <a:buChar char="Ø"/>
            </a:pPr>
            <a:r>
              <a:rPr lang="ru-RU" i="1" dirty="0" smtClean="0"/>
              <a:t>Умение пользоваться данными – залог эффективности любой деятельности</a:t>
            </a:r>
          </a:p>
          <a:p>
            <a:pPr algn="just"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4" name="Picture 5" descr="C:\Users\админ\Desktop\эмблема23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9077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71600" y="1700808"/>
            <a:ext cx="7344816" cy="2664296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20688"/>
            <a:ext cx="7128792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31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496944" cy="15841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Зачем нужны все выше перечисленные данные???</a:t>
            </a:r>
          </a:p>
          <a:p>
            <a:pPr algn="ctr">
              <a:buNone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endParaRPr lang="ru-RU" b="1" u="sng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6" name="Picture 5" descr="C:\Users\админ\Desktop\эмблема23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2667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7544" y="5661248"/>
            <a:ext cx="8496944" cy="1196752"/>
          </a:xfrm>
          <a:prstGeom prst="rect">
            <a:avLst/>
          </a:prstGeom>
        </p:spPr>
        <p:txBody>
          <a:bodyPr vert="horz" lIns="0" rIns="0" bIns="0" anchor="b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186267"/>
            <a:ext cx="8801101" cy="6418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296FE94B-8032-4995-964F-11487B5B19D7}"/>
              </a:ext>
            </a:extLst>
          </p:cNvPr>
          <p:cNvSpPr/>
          <p:nvPr/>
        </p:nvSpPr>
        <p:spPr>
          <a:xfrm rot="793200">
            <a:off x="8690420" y="113901"/>
            <a:ext cx="629247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A5AE69B3-48D2-4DEF-96D9-B8930A14FC45}"/>
              </a:ext>
            </a:extLst>
          </p:cNvPr>
          <p:cNvSpPr/>
          <p:nvPr/>
        </p:nvSpPr>
        <p:spPr>
          <a:xfrm rot="20355674">
            <a:off x="8363785" y="303619"/>
            <a:ext cx="489461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78D52D56-13D0-4778-9DD9-5F8BECFFADFA}"/>
              </a:ext>
            </a:extLst>
          </p:cNvPr>
          <p:cNvSpPr/>
          <p:nvPr/>
        </p:nvSpPr>
        <p:spPr>
          <a:xfrm rot="21118589">
            <a:off x="8154892" y="490005"/>
            <a:ext cx="325154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98AED83-876B-4F7A-827B-60C260B060CA}"/>
              </a:ext>
            </a:extLst>
          </p:cNvPr>
          <p:cNvSpPr/>
          <p:nvPr/>
        </p:nvSpPr>
        <p:spPr>
          <a:xfrm rot="19929765">
            <a:off x="8043505" y="16706949"/>
            <a:ext cx="629247" cy="838996"/>
          </a:xfrm>
          <a:prstGeom prst="rect">
            <a:avLst/>
          </a:prstGeom>
          <a:solidFill>
            <a:srgbClr val="C05437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15DF939B-98F6-479A-B773-32A778456F10}"/>
              </a:ext>
            </a:extLst>
          </p:cNvPr>
          <p:cNvSpPr/>
          <p:nvPr/>
        </p:nvSpPr>
        <p:spPr>
          <a:xfrm rot="18088162">
            <a:off x="7942009" y="603701"/>
            <a:ext cx="333942" cy="247727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5F7DFFB4-E97F-4B13-9B0F-131331CEDA2C}"/>
              </a:ext>
            </a:extLst>
          </p:cNvPr>
          <p:cNvSpPr/>
          <p:nvPr/>
        </p:nvSpPr>
        <p:spPr>
          <a:xfrm rot="820829">
            <a:off x="7875908" y="566239"/>
            <a:ext cx="163637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CD1662C-49E4-4969-B6F7-4A00AE72DC90}"/>
              </a:ext>
            </a:extLst>
          </p:cNvPr>
          <p:cNvSpPr/>
          <p:nvPr/>
        </p:nvSpPr>
        <p:spPr>
          <a:xfrm rot="1033092">
            <a:off x="7800077" y="563378"/>
            <a:ext cx="106009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134E6AE-8874-4E38-86DD-919B02C347C6}"/>
              </a:ext>
            </a:extLst>
          </p:cNvPr>
          <p:cNvSpPr/>
          <p:nvPr/>
        </p:nvSpPr>
        <p:spPr>
          <a:xfrm rot="18543468">
            <a:off x="-280543" y="6181937"/>
            <a:ext cx="838996" cy="629247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37EE293-A3AB-49C7-B0C1-6A55584DCD40}"/>
              </a:ext>
            </a:extLst>
          </p:cNvPr>
          <p:cNvSpPr/>
          <p:nvPr/>
        </p:nvSpPr>
        <p:spPr>
          <a:xfrm rot="20608762">
            <a:off x="145525" y="5959756"/>
            <a:ext cx="489461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EC97D387-9994-4310-8650-E447DDC66988}"/>
              </a:ext>
            </a:extLst>
          </p:cNvPr>
          <p:cNvSpPr/>
          <p:nvPr/>
        </p:nvSpPr>
        <p:spPr>
          <a:xfrm rot="19000804">
            <a:off x="487436" y="6020079"/>
            <a:ext cx="325154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9C619F4A-3051-4994-B8D5-3F8810B04FC6}"/>
              </a:ext>
            </a:extLst>
          </p:cNvPr>
          <p:cNvSpPr/>
          <p:nvPr/>
        </p:nvSpPr>
        <p:spPr>
          <a:xfrm rot="325759">
            <a:off x="700078" y="6227594"/>
            <a:ext cx="250457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6D6435B7-846C-4D99-96B0-81232BCD59B0}"/>
              </a:ext>
            </a:extLst>
          </p:cNvPr>
          <p:cNvSpPr/>
          <p:nvPr/>
        </p:nvSpPr>
        <p:spPr>
          <a:xfrm rot="2262876">
            <a:off x="859717" y="6384995"/>
            <a:ext cx="163637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6D0641A2-E13D-47A1-9009-E0421590865D}"/>
              </a:ext>
            </a:extLst>
          </p:cNvPr>
          <p:cNvSpPr/>
          <p:nvPr/>
        </p:nvSpPr>
        <p:spPr>
          <a:xfrm rot="3035212">
            <a:off x="946232" y="6547513"/>
            <a:ext cx="141345" cy="113327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32E81D4-8DC7-406D-9338-402351B1E17C}"/>
              </a:ext>
            </a:extLst>
          </p:cNvPr>
          <p:cNvSpPr/>
          <p:nvPr/>
        </p:nvSpPr>
        <p:spPr>
          <a:xfrm rot="20352775">
            <a:off x="7753038" y="563268"/>
            <a:ext cx="69199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9243E46-F60C-4408-A2DD-9D4EEA6B64CF}"/>
              </a:ext>
            </a:extLst>
          </p:cNvPr>
          <p:cNvSpPr/>
          <p:nvPr/>
        </p:nvSpPr>
        <p:spPr>
          <a:xfrm>
            <a:off x="1032838" y="6639151"/>
            <a:ext cx="76278" cy="105079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3" cstate="print"/>
          <a:srcRect l="80507" t="85397" r="407" b="-182"/>
          <a:stretch>
            <a:fillRect/>
          </a:stretch>
        </p:blipFill>
        <p:spPr bwMode="auto">
          <a:xfrm>
            <a:off x="152399" y="169333"/>
            <a:ext cx="2501901" cy="905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3" descr="C:\Рабочая папка\ГЕРБ ОТДЕЛА 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0" y="193103"/>
            <a:ext cx="1020839" cy="1236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409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Что такое объективные данные?</a:t>
            </a:r>
          </a:p>
          <a:p>
            <a:pPr>
              <a:buNone/>
            </a:pPr>
            <a:endParaRPr lang="ru-RU" sz="4000" dirty="0"/>
          </a:p>
        </p:txBody>
      </p:sp>
      <p:pic>
        <p:nvPicPr>
          <p:cNvPr id="4" name="Picture 5" descr="C:\Users\админ\Desktop\эмблема23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722667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Объективные данные - это данные, содержание которых не зависит, не связано с мнением, утверждением отдельных лиц, а носит общепризнанный характер и отражает реальную картину действительности</a:t>
            </a:r>
            <a:endParaRPr lang="ru-RU" dirty="0"/>
          </a:p>
        </p:txBody>
      </p:sp>
      <p:pic>
        <p:nvPicPr>
          <p:cNvPr id="4" name="Picture 5" descr="C:\Users\админ\Desktop\эмблема23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1907704" cy="156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38031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sz="31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566124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b="1" u="sng" dirty="0" smtClean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ru-RU" sz="2000" b="1" u="sng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2000" b="1" dirty="0" smtClean="0"/>
          </a:p>
          <a:p>
            <a:pPr algn="ctr">
              <a:buNone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endParaRPr lang="ru-RU" b="1" u="sng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6" name="Picture 5" descr="C:\Users\админ\Desktop\эмблема23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2667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7544" y="5661248"/>
            <a:ext cx="8496944" cy="1196752"/>
          </a:xfrm>
          <a:prstGeom prst="rect">
            <a:avLst/>
          </a:prstGeom>
        </p:spPr>
        <p:txBody>
          <a:bodyPr vert="horz" lIns="0" rIns="0" bIns="0" anchor="b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ttps://fs.znanio.ru/d5aff2/ec/0a/fb3a115d9f833149b06aa3d73bd57b6c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3744415" cy="3024336"/>
          </a:xfrm>
          <a:prstGeom prst="rect">
            <a:avLst/>
          </a:prstGeom>
          <a:noFill/>
        </p:spPr>
      </p:pic>
      <p:pic>
        <p:nvPicPr>
          <p:cNvPr id="26626" name="Picture 2" descr="https://psy-files.ru/wp-content/uploads/5/5/d/55db0204982bfe724b82507e61ceebcc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7" y="2798168"/>
            <a:ext cx="4105471" cy="3079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12879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sz="31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404664"/>
            <a:ext cx="7704856" cy="15841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Поиграем  в игру</a:t>
            </a:r>
          </a:p>
        </p:txBody>
      </p:sp>
      <p:pic>
        <p:nvPicPr>
          <p:cNvPr id="6" name="Picture 5" descr="C:\Users\админ\Desktop\эмблема23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22667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7544" y="5661248"/>
            <a:ext cx="8496944" cy="1196752"/>
          </a:xfrm>
          <a:prstGeom prst="rect">
            <a:avLst/>
          </a:prstGeom>
        </p:spPr>
        <p:txBody>
          <a:bodyPr vert="horz" lIns="0" rIns="0" bIns="0" anchor="b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23528" y="1556792"/>
            <a:ext cx="8640960" cy="2592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59024" y="4725144"/>
            <a:ext cx="8784976" cy="20162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412776"/>
            <a:ext cx="3995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pPr algn="ctr"/>
            <a:r>
              <a:rPr lang="ru-RU" sz="2000" b="1" dirty="0" smtClean="0"/>
              <a:t> </a:t>
            </a:r>
            <a:r>
              <a:rPr lang="ru-RU" sz="2400" b="1" dirty="0" smtClean="0"/>
              <a:t> 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1700809"/>
            <a:ext cx="42119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endParaRPr lang="ru-RU" b="1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67544" y="1268760"/>
          <a:ext cx="8568952" cy="5766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376264"/>
                <a:gridCol w="3528392"/>
              </a:tblGrid>
              <a:tr h="692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Необъективная информация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Объективная информация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Варианты</a:t>
                      </a:r>
                      <a:endParaRPr lang="ru-RU" dirty="0"/>
                    </a:p>
                  </a:txBody>
                  <a:tcPr/>
                </a:tc>
              </a:tr>
              <a:tr h="4600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Гора низкая.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17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Одна буханка хлеба стоит 20 рублей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17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Эта актриса – самая красивая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17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попаданий стрелка: 8 из 10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96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Хлеб дешёвый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60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Стрелок меткий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20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Высота горы составляет 1300 м.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32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Эта актриса была признана самой красивой читателями журнала N.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32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32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128792" cy="144016"/>
          </a:xfrm>
        </p:spPr>
        <p:txBody>
          <a:bodyPr>
            <a:normAutofit fontScale="90000"/>
          </a:bodyPr>
          <a:lstStyle/>
          <a:p>
            <a:pPr algn="ctr"/>
            <a:endParaRPr lang="ru-RU" sz="31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692696"/>
            <a:ext cx="7596336" cy="10801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Какими объективными данными владеет на сегодняшний день руководитель, заместитель руководителя</a:t>
            </a:r>
          </a:p>
        </p:txBody>
      </p:sp>
      <p:pic>
        <p:nvPicPr>
          <p:cNvPr id="6" name="Picture 5" descr="C:\Users\админ\Desktop\эмблема23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722667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7544" y="5661248"/>
            <a:ext cx="8496944" cy="1196752"/>
          </a:xfrm>
          <a:prstGeom prst="rect">
            <a:avLst/>
          </a:prstGeom>
        </p:spPr>
        <p:txBody>
          <a:bodyPr vert="horz" lIns="0" rIns="0" bIns="0" anchor="b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23528" y="1556792"/>
            <a:ext cx="8640960" cy="2592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59024" y="4725144"/>
            <a:ext cx="8784976" cy="20162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1700809"/>
            <a:ext cx="42119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endParaRPr lang="ru-RU" b="1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95535" y="1844824"/>
          <a:ext cx="8496945" cy="2771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339"/>
                <a:gridCol w="3188125"/>
                <a:gridCol w="2783481"/>
              </a:tblGrid>
              <a:tr h="448550">
                <a:tc>
                  <a:txBody>
                    <a:bodyPr/>
                    <a:lstStyle/>
                    <a:p>
                      <a:r>
                        <a:rPr lang="ru-RU" dirty="0" smtClean="0"/>
                        <a:t>ВПР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КДР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ОГЭ, ЕГЭ</a:t>
                      </a:r>
                      <a:endParaRPr lang="ru-RU" dirty="0"/>
                    </a:p>
                  </a:txBody>
                  <a:tcPr/>
                </a:tc>
              </a:tr>
              <a:tr h="6563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4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2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2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296FE94B-8032-4995-964F-11487B5B19D7}"/>
              </a:ext>
            </a:extLst>
          </p:cNvPr>
          <p:cNvSpPr/>
          <p:nvPr/>
        </p:nvSpPr>
        <p:spPr>
          <a:xfrm rot="793200">
            <a:off x="8690420" y="113901"/>
            <a:ext cx="629247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A5AE69B3-48D2-4DEF-96D9-B8930A14FC45}"/>
              </a:ext>
            </a:extLst>
          </p:cNvPr>
          <p:cNvSpPr/>
          <p:nvPr/>
        </p:nvSpPr>
        <p:spPr>
          <a:xfrm rot="20355674">
            <a:off x="8363785" y="303619"/>
            <a:ext cx="489461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78D52D56-13D0-4778-9DD9-5F8BECFFADFA}"/>
              </a:ext>
            </a:extLst>
          </p:cNvPr>
          <p:cNvSpPr/>
          <p:nvPr/>
        </p:nvSpPr>
        <p:spPr>
          <a:xfrm rot="21118589">
            <a:off x="8154892" y="490005"/>
            <a:ext cx="325154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98AED83-876B-4F7A-827B-60C260B060CA}"/>
              </a:ext>
            </a:extLst>
          </p:cNvPr>
          <p:cNvSpPr/>
          <p:nvPr/>
        </p:nvSpPr>
        <p:spPr>
          <a:xfrm rot="19929765">
            <a:off x="8043505" y="16706949"/>
            <a:ext cx="629247" cy="838996"/>
          </a:xfrm>
          <a:prstGeom prst="rect">
            <a:avLst/>
          </a:prstGeom>
          <a:solidFill>
            <a:srgbClr val="C05437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15DF939B-98F6-479A-B773-32A778456F10}"/>
              </a:ext>
            </a:extLst>
          </p:cNvPr>
          <p:cNvSpPr/>
          <p:nvPr/>
        </p:nvSpPr>
        <p:spPr>
          <a:xfrm rot="18088162">
            <a:off x="7942009" y="603701"/>
            <a:ext cx="333942" cy="247727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5F7DFFB4-E97F-4B13-9B0F-131331CEDA2C}"/>
              </a:ext>
            </a:extLst>
          </p:cNvPr>
          <p:cNvSpPr/>
          <p:nvPr/>
        </p:nvSpPr>
        <p:spPr>
          <a:xfrm rot="820829">
            <a:off x="7875908" y="566239"/>
            <a:ext cx="163637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CD1662C-49E4-4969-B6F7-4A00AE72DC90}"/>
              </a:ext>
            </a:extLst>
          </p:cNvPr>
          <p:cNvSpPr/>
          <p:nvPr/>
        </p:nvSpPr>
        <p:spPr>
          <a:xfrm rot="1033092">
            <a:off x="7800077" y="563378"/>
            <a:ext cx="106009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134E6AE-8874-4E38-86DD-919B02C347C6}"/>
              </a:ext>
            </a:extLst>
          </p:cNvPr>
          <p:cNvSpPr/>
          <p:nvPr/>
        </p:nvSpPr>
        <p:spPr>
          <a:xfrm rot="18543468">
            <a:off x="-280543" y="6181937"/>
            <a:ext cx="838996" cy="629247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37EE293-A3AB-49C7-B0C1-6A55584DCD40}"/>
              </a:ext>
            </a:extLst>
          </p:cNvPr>
          <p:cNvSpPr/>
          <p:nvPr/>
        </p:nvSpPr>
        <p:spPr>
          <a:xfrm rot="20608762">
            <a:off x="145525" y="5959756"/>
            <a:ext cx="489461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EC97D387-9994-4310-8650-E447DDC66988}"/>
              </a:ext>
            </a:extLst>
          </p:cNvPr>
          <p:cNvSpPr/>
          <p:nvPr/>
        </p:nvSpPr>
        <p:spPr>
          <a:xfrm rot="19000804">
            <a:off x="487436" y="6020079"/>
            <a:ext cx="325154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9C619F4A-3051-4994-B8D5-3F8810B04FC6}"/>
              </a:ext>
            </a:extLst>
          </p:cNvPr>
          <p:cNvSpPr/>
          <p:nvPr/>
        </p:nvSpPr>
        <p:spPr>
          <a:xfrm rot="325759">
            <a:off x="700078" y="6227594"/>
            <a:ext cx="250457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6D6435B7-846C-4D99-96B0-81232BCD59B0}"/>
              </a:ext>
            </a:extLst>
          </p:cNvPr>
          <p:cNvSpPr/>
          <p:nvPr/>
        </p:nvSpPr>
        <p:spPr>
          <a:xfrm rot="2262876">
            <a:off x="859717" y="6384995"/>
            <a:ext cx="163637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6D0641A2-E13D-47A1-9009-E0421590865D}"/>
              </a:ext>
            </a:extLst>
          </p:cNvPr>
          <p:cNvSpPr/>
          <p:nvPr/>
        </p:nvSpPr>
        <p:spPr>
          <a:xfrm rot="3035212">
            <a:off x="946232" y="6547513"/>
            <a:ext cx="141345" cy="113327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32E81D4-8DC7-406D-9338-402351B1E17C}"/>
              </a:ext>
            </a:extLst>
          </p:cNvPr>
          <p:cNvSpPr/>
          <p:nvPr/>
        </p:nvSpPr>
        <p:spPr>
          <a:xfrm rot="20352775">
            <a:off x="7753038" y="563268"/>
            <a:ext cx="69199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9243E46-F60C-4408-A2DD-9D4EEA6B64CF}"/>
              </a:ext>
            </a:extLst>
          </p:cNvPr>
          <p:cNvSpPr/>
          <p:nvPr/>
        </p:nvSpPr>
        <p:spPr>
          <a:xfrm>
            <a:off x="1032838" y="6639151"/>
            <a:ext cx="76278" cy="105079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xmlns="" id="{75CE1162-170C-4EED-81A4-4972B7614E5C}"/>
              </a:ext>
            </a:extLst>
          </p:cNvPr>
          <p:cNvSpPr txBox="1">
            <a:spLocks/>
          </p:cNvSpPr>
          <p:nvPr/>
        </p:nvSpPr>
        <p:spPr>
          <a:xfrm>
            <a:off x="1167493" y="5388428"/>
            <a:ext cx="2939143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0" name="Picture 3" descr="C:\Рабочая папка\ГЕРБ ОТДЕЛА 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176170"/>
            <a:ext cx="1020839" cy="123654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90501" y="1591732"/>
            <a:ext cx="87312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Инструментами единой системы управления качеством образования  являются:</a:t>
            </a:r>
          </a:p>
          <a:p>
            <a:pPr>
              <a:buBlip>
                <a:blip r:embed="rId4"/>
              </a:buBlip>
            </a:pPr>
            <a:r>
              <a:rPr lang="ru-RU" sz="1600" b="1" dirty="0" smtClean="0"/>
              <a:t>проект ШМПР</a:t>
            </a:r>
          </a:p>
          <a:p>
            <a:pPr>
              <a:buBlip>
                <a:blip r:embed="rId4"/>
              </a:buBlip>
            </a:pPr>
            <a:r>
              <a:rPr lang="ru-RU" sz="1600" b="1" dirty="0" smtClean="0"/>
              <a:t>мотивирующий мониторинг (проводимый для поддержки реализации ключевых направлений </a:t>
            </a:r>
            <a:r>
              <a:rPr lang="ru-RU" sz="1600" b="1" dirty="0" err="1" smtClean="0"/>
              <a:t>госполитики</a:t>
            </a:r>
            <a:r>
              <a:rPr lang="ru-RU" sz="1600" b="1" dirty="0" smtClean="0"/>
              <a:t> </a:t>
            </a:r>
          </a:p>
          <a:p>
            <a:r>
              <a:rPr lang="ru-RU" sz="1600" b="1" dirty="0" smtClean="0"/>
              <a:t>в сфере образования)</a:t>
            </a:r>
          </a:p>
          <a:p>
            <a:pPr>
              <a:buBlip>
                <a:blip r:embed="rId4"/>
              </a:buBlip>
            </a:pPr>
            <a:endParaRPr lang="ru-RU" sz="1600" b="1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" y="243282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AA2239"/>
                </a:solidFill>
              </a:rPr>
              <a:t>МОТИВИРУЮЩИЙ МОНИТОРИНГ – </a:t>
            </a:r>
          </a:p>
          <a:p>
            <a:pPr algn="ctr"/>
            <a:r>
              <a:rPr lang="ru-RU" b="1" dirty="0" smtClean="0">
                <a:solidFill>
                  <a:srgbClr val="AA2239"/>
                </a:solidFill>
              </a:rPr>
              <a:t>ИНСТРУМЕНТ УПРАВЛЕНИЯ КАЧЕСТВОМ ОБРАЗОВАНИЯ</a:t>
            </a:r>
            <a:endParaRPr lang="ru-RU" b="1" dirty="0">
              <a:solidFill>
                <a:srgbClr val="AA2239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 l="3968" t="25165" r="43524" b="9924"/>
          <a:stretch>
            <a:fillRect/>
          </a:stretch>
        </p:blipFill>
        <p:spPr bwMode="auto">
          <a:xfrm>
            <a:off x="4572000" y="3068960"/>
            <a:ext cx="3079750" cy="2854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24096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296FE94B-8032-4995-964F-11487B5B19D7}"/>
              </a:ext>
            </a:extLst>
          </p:cNvPr>
          <p:cNvSpPr/>
          <p:nvPr/>
        </p:nvSpPr>
        <p:spPr>
          <a:xfrm rot="793200">
            <a:off x="8690420" y="113901"/>
            <a:ext cx="629247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A5AE69B3-48D2-4DEF-96D9-B8930A14FC45}"/>
              </a:ext>
            </a:extLst>
          </p:cNvPr>
          <p:cNvSpPr/>
          <p:nvPr/>
        </p:nvSpPr>
        <p:spPr>
          <a:xfrm rot="20355674">
            <a:off x="8363785" y="303619"/>
            <a:ext cx="489461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78D52D56-13D0-4778-9DD9-5F8BECFFADFA}"/>
              </a:ext>
            </a:extLst>
          </p:cNvPr>
          <p:cNvSpPr/>
          <p:nvPr/>
        </p:nvSpPr>
        <p:spPr>
          <a:xfrm rot="21118589">
            <a:off x="8154892" y="490005"/>
            <a:ext cx="325154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98AED83-876B-4F7A-827B-60C260B060CA}"/>
              </a:ext>
            </a:extLst>
          </p:cNvPr>
          <p:cNvSpPr/>
          <p:nvPr/>
        </p:nvSpPr>
        <p:spPr>
          <a:xfrm rot="19929765">
            <a:off x="8043505" y="16706949"/>
            <a:ext cx="629247" cy="838996"/>
          </a:xfrm>
          <a:prstGeom prst="rect">
            <a:avLst/>
          </a:prstGeom>
          <a:solidFill>
            <a:srgbClr val="C05437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15DF939B-98F6-479A-B773-32A778456F10}"/>
              </a:ext>
            </a:extLst>
          </p:cNvPr>
          <p:cNvSpPr/>
          <p:nvPr/>
        </p:nvSpPr>
        <p:spPr>
          <a:xfrm rot="18088162">
            <a:off x="7942009" y="603701"/>
            <a:ext cx="333942" cy="247727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5F7DFFB4-E97F-4B13-9B0F-131331CEDA2C}"/>
              </a:ext>
            </a:extLst>
          </p:cNvPr>
          <p:cNvSpPr/>
          <p:nvPr/>
        </p:nvSpPr>
        <p:spPr>
          <a:xfrm rot="820829">
            <a:off x="7875908" y="566239"/>
            <a:ext cx="163637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CD1662C-49E4-4969-B6F7-4A00AE72DC90}"/>
              </a:ext>
            </a:extLst>
          </p:cNvPr>
          <p:cNvSpPr/>
          <p:nvPr/>
        </p:nvSpPr>
        <p:spPr>
          <a:xfrm rot="1033092">
            <a:off x="7800077" y="563378"/>
            <a:ext cx="106009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134E6AE-8874-4E38-86DD-919B02C347C6}"/>
              </a:ext>
            </a:extLst>
          </p:cNvPr>
          <p:cNvSpPr/>
          <p:nvPr/>
        </p:nvSpPr>
        <p:spPr>
          <a:xfrm rot="18543468">
            <a:off x="-280543" y="6181937"/>
            <a:ext cx="838996" cy="629247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37EE293-A3AB-49C7-B0C1-6A55584DCD40}"/>
              </a:ext>
            </a:extLst>
          </p:cNvPr>
          <p:cNvSpPr/>
          <p:nvPr/>
        </p:nvSpPr>
        <p:spPr>
          <a:xfrm rot="20608762">
            <a:off x="145525" y="5959756"/>
            <a:ext cx="489461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EC97D387-9994-4310-8650-E447DDC66988}"/>
              </a:ext>
            </a:extLst>
          </p:cNvPr>
          <p:cNvSpPr/>
          <p:nvPr/>
        </p:nvSpPr>
        <p:spPr>
          <a:xfrm rot="19000804">
            <a:off x="487436" y="6020079"/>
            <a:ext cx="325154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9C619F4A-3051-4994-B8D5-3F8810B04FC6}"/>
              </a:ext>
            </a:extLst>
          </p:cNvPr>
          <p:cNvSpPr/>
          <p:nvPr/>
        </p:nvSpPr>
        <p:spPr>
          <a:xfrm rot="325759">
            <a:off x="700078" y="6227594"/>
            <a:ext cx="250457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6D6435B7-846C-4D99-96B0-81232BCD59B0}"/>
              </a:ext>
            </a:extLst>
          </p:cNvPr>
          <p:cNvSpPr/>
          <p:nvPr/>
        </p:nvSpPr>
        <p:spPr>
          <a:xfrm rot="2262876">
            <a:off x="859717" y="6384995"/>
            <a:ext cx="163637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6D0641A2-E13D-47A1-9009-E0421590865D}"/>
              </a:ext>
            </a:extLst>
          </p:cNvPr>
          <p:cNvSpPr/>
          <p:nvPr/>
        </p:nvSpPr>
        <p:spPr>
          <a:xfrm rot="3035212">
            <a:off x="946232" y="6547513"/>
            <a:ext cx="141345" cy="113327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32E81D4-8DC7-406D-9338-402351B1E17C}"/>
              </a:ext>
            </a:extLst>
          </p:cNvPr>
          <p:cNvSpPr/>
          <p:nvPr/>
        </p:nvSpPr>
        <p:spPr>
          <a:xfrm rot="20352775">
            <a:off x="7753038" y="563268"/>
            <a:ext cx="69199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9243E46-F60C-4408-A2DD-9D4EEA6B64CF}"/>
              </a:ext>
            </a:extLst>
          </p:cNvPr>
          <p:cNvSpPr/>
          <p:nvPr/>
        </p:nvSpPr>
        <p:spPr>
          <a:xfrm>
            <a:off x="1032838" y="6639151"/>
            <a:ext cx="76278" cy="105079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xmlns="" id="{75CE1162-170C-4EED-81A4-4972B7614E5C}"/>
              </a:ext>
            </a:extLst>
          </p:cNvPr>
          <p:cNvSpPr txBox="1">
            <a:spLocks/>
          </p:cNvSpPr>
          <p:nvPr/>
        </p:nvSpPr>
        <p:spPr>
          <a:xfrm>
            <a:off x="1167493" y="5388428"/>
            <a:ext cx="2939143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0" name="Picture 3" descr="C:\Рабочая папка\ГЕРБ ОТДЕЛА 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176170"/>
            <a:ext cx="1020839" cy="123654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77802" y="1375794"/>
            <a:ext cx="8585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ЕДИНАЯ СИСТЕМА ОЦЕНКИ КАЧЕСТВА ОБРАЗОВАНИЯ ПРЕДСТАВЛЕНА  СЛЕДУЮЩИМИ ПРОЦЕДУРАМИ:</a:t>
            </a:r>
          </a:p>
          <a:p>
            <a:pPr algn="ctr"/>
            <a:r>
              <a:rPr lang="ru-RU" sz="1600" b="1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" y="243282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AA2239"/>
                </a:solidFill>
              </a:rPr>
              <a:t>ЗНАНИЕ</a:t>
            </a:r>
            <a:endParaRPr lang="ru-RU" sz="3200" b="1" dirty="0">
              <a:solidFill>
                <a:srgbClr val="AA2239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2300" y="1930399"/>
            <a:ext cx="1162049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ОГЭ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120900" y="1921934"/>
            <a:ext cx="1193801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ЕГЭ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663949" y="1913467"/>
            <a:ext cx="113665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ВПР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099053" y="1905000"/>
            <a:ext cx="3194048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Региональные исследования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" y="2624668"/>
            <a:ext cx="901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A1828"/>
                </a:solidFill>
              </a:rPr>
              <a:t>РЕЗУЛЬТАТЫ САМОДИАГНОСТИКИ</a:t>
            </a:r>
            <a:endParaRPr lang="ru-RU" sz="2400" b="1" dirty="0">
              <a:solidFill>
                <a:srgbClr val="7A1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096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1400</TotalTime>
  <Words>1126</Words>
  <Application>Microsoft Office PowerPoint</Application>
  <PresentationFormat>Экран (4:3)</PresentationFormat>
  <Paragraphs>342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Семинар – совещание «Механизмы управления качеством образования. Управление на основании объективных данных» </vt:lpstr>
      <vt:lpstr> </vt:lpstr>
      <vt:lpstr> </vt:lpstr>
      <vt:lpstr>Слайд 4</vt:lpstr>
      <vt:lpstr> </vt:lpstr>
      <vt:lpstr> </vt:lpstr>
      <vt:lpstr>Слайд 7</vt:lpstr>
      <vt:lpstr>Слайд 8</vt:lpstr>
      <vt:lpstr>Слайд 9</vt:lpstr>
      <vt:lpstr>НОВЫЕ ПОДХОДЫ К ФОРМИРОВАНИЮ ПЕРЕЧНЕЙ РИСКОВЫХ ОБРАЗОВАТЕЛЬНЫХ ОРГАНИЗАЦИЙ</vt:lpstr>
      <vt:lpstr>ОПРЕДЕЛЕНИЕ ОО, ИМЕЮЩИХ НИЗКИЕ ОБРАЗОВАТЕЛЬНЫЕ РЕЗУЛЬТАТЫ ОБУЧАЮЩИХСЯ (ШНОР)</vt:lpstr>
      <vt:lpstr>ОБНОВЛЕННАЯ КЛАССИФИКАЦИЯ (ПРОЕКТ)</vt:lpstr>
      <vt:lpstr> ШКОЛЫ С ОЧЕНЬ НИЗКИМИ  ОБРАЗОВАТЕЛЬНЫМИ РЕЗУЛЬТАТАМИ</vt:lpstr>
      <vt:lpstr>Стабильные ШНОР</vt:lpstr>
      <vt:lpstr>Впервые ШНОР</vt:lpstr>
      <vt:lpstr>ВЫБЫВШИЕ ИЗ СПИСКА ШНОР</vt:lpstr>
      <vt:lpstr>ПредШНОР</vt:lpstr>
      <vt:lpstr>ОСТАЛЬНЫЕ ОБЩЕОБРАЗОВАТЕЛЬНЫЕ ОРГАНИЗАЦИИ</vt:lpstr>
      <vt:lpstr>Список ШНОР</vt:lpstr>
      <vt:lpstr>На основании всех представленных данных и обновленной классификации получились следующие группы: </vt:lpstr>
      <vt:lpstr>Слайд 21</vt:lpstr>
      <vt:lpstr> 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«Система выявления, поддержки и развития способностей и талантов у детей и молодежи»</dc:title>
  <dc:creator>User</dc:creator>
  <cp:lastModifiedBy>User</cp:lastModifiedBy>
  <cp:revision>259</cp:revision>
  <dcterms:created xsi:type="dcterms:W3CDTF">2021-08-16T00:50:21Z</dcterms:created>
  <dcterms:modified xsi:type="dcterms:W3CDTF">2025-01-29T03:16:52Z</dcterms:modified>
</cp:coreProperties>
</file>