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880" r:id="rId1"/>
  </p:sldMasterIdLst>
  <p:notesMasterIdLst>
    <p:notesMasterId r:id="rId26"/>
  </p:notesMasterIdLst>
  <p:sldIdLst>
    <p:sldId id="778" r:id="rId2"/>
    <p:sldId id="813" r:id="rId3"/>
    <p:sldId id="814" r:id="rId4"/>
    <p:sldId id="815" r:id="rId5"/>
    <p:sldId id="816" r:id="rId6"/>
    <p:sldId id="818" r:id="rId7"/>
    <p:sldId id="819" r:id="rId8"/>
    <p:sldId id="820" r:id="rId9"/>
    <p:sldId id="821" r:id="rId10"/>
    <p:sldId id="822" r:id="rId11"/>
    <p:sldId id="823" r:id="rId12"/>
    <p:sldId id="824" r:id="rId13"/>
    <p:sldId id="825" r:id="rId14"/>
    <p:sldId id="826" r:id="rId15"/>
    <p:sldId id="827" r:id="rId16"/>
    <p:sldId id="828" r:id="rId17"/>
    <p:sldId id="829" r:id="rId18"/>
    <p:sldId id="833" r:id="rId19"/>
    <p:sldId id="830" r:id="rId20"/>
    <p:sldId id="831" r:id="rId21"/>
    <p:sldId id="832" r:id="rId22"/>
    <p:sldId id="834" r:id="rId23"/>
    <p:sldId id="835" r:id="rId24"/>
    <p:sldId id="836" r:id="rId25"/>
  </p:sldIdLst>
  <p:sldSz cx="12192000" cy="6858000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02" userDrawn="1">
          <p15:clr>
            <a:srgbClr val="A4A3A4"/>
          </p15:clr>
        </p15:guide>
        <p15:guide id="2" pos="7355" userDrawn="1">
          <p15:clr>
            <a:srgbClr val="A4A3A4"/>
          </p15:clr>
        </p15:guide>
        <p15:guide id="3" orient="horz" pos="527" userDrawn="1">
          <p15:clr>
            <a:srgbClr val="A4A3A4"/>
          </p15:clr>
        </p15:guide>
        <p15:guide id="4" orient="horz" pos="3816" userDrawn="1">
          <p15:clr>
            <a:srgbClr val="A4A3A4"/>
          </p15:clr>
        </p15:guide>
        <p15:guide id="5" orient="horz" pos="2568" userDrawn="1">
          <p15:clr>
            <a:srgbClr val="A4A3A4"/>
          </p15:clr>
        </p15:guide>
        <p15:guide id="6" orient="horz" pos="22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111C"/>
    <a:srgbClr val="7A1828"/>
    <a:srgbClr val="AA2239"/>
    <a:srgbClr val="55111D"/>
    <a:srgbClr val="D42A46"/>
    <a:srgbClr val="E88898"/>
    <a:srgbClr val="E1657A"/>
    <a:srgbClr val="58121E"/>
    <a:srgbClr val="F2BCC5"/>
    <a:srgbClr val="EB9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913C70-1DEA-7A87-E783-9F1D7BFADBA7}" v="31" dt="2024-08-20T06:38:04.7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77903" autoAdjust="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>
        <p:guide pos="302"/>
        <p:guide pos="7355"/>
        <p:guide orient="horz" pos="527"/>
        <p:guide orient="horz" pos="3816"/>
        <p:guide orient="horz" pos="2568"/>
        <p:guide orient="horz" pos="22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9"/>
          </a:xfrm>
          <a:prstGeom prst="rect">
            <a:avLst/>
          </a:prstGeom>
        </p:spPr>
        <p:txBody>
          <a:bodyPr vert="horz" lIns="95573" tIns="47787" rIns="95573" bIns="47787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9"/>
          </a:xfrm>
          <a:prstGeom prst="rect">
            <a:avLst/>
          </a:prstGeom>
        </p:spPr>
        <p:txBody>
          <a:bodyPr vert="horz" lIns="95573" tIns="47787" rIns="95573" bIns="47787" rtlCol="0"/>
          <a:lstStyle>
            <a:lvl1pPr algn="r">
              <a:defRPr sz="1300"/>
            </a:lvl1pPr>
          </a:lstStyle>
          <a:p>
            <a:fld id="{6DAA4358-12BE-421A-9CB7-6B7E2EC63663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3" tIns="47787" rIns="95573" bIns="4778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5573" tIns="47787" rIns="95573" bIns="47787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6"/>
          </a:xfrm>
          <a:prstGeom prst="rect">
            <a:avLst/>
          </a:prstGeom>
        </p:spPr>
        <p:txBody>
          <a:bodyPr vert="horz" lIns="95573" tIns="47787" rIns="95573" bIns="47787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6"/>
          </a:xfrm>
          <a:prstGeom prst="rect">
            <a:avLst/>
          </a:prstGeom>
        </p:spPr>
        <p:txBody>
          <a:bodyPr vert="horz" lIns="95573" tIns="47787" rIns="95573" bIns="47787" rtlCol="0" anchor="b"/>
          <a:lstStyle>
            <a:lvl1pPr algn="r">
              <a:defRPr sz="1300"/>
            </a:lvl1pPr>
          </a:lstStyle>
          <a:p>
            <a:fld id="{91ADE26E-522E-4186-BFF8-130BF2270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088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662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662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662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5E43F-5B48-2134-884E-D2D49D558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8CC581A-40E5-F1A6-331D-C7FB2E3BEC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9DE579E-CACB-5CAC-2A5E-70376833A3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E0181D-69D0-72E7-45DC-1A3A249A06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124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B7095-1D34-066E-BE17-DB60A2555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D34E389-3A82-B031-B4FC-5E0B1418A3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C6D2EFC-D778-BB31-C9FA-BEA66B0340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EDA249-551E-5944-8187-C669B3AE63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017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15970-D9C3-18DC-5462-D95C2F768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D57CDE4-26B1-9081-7B62-5AF96D3062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F60E827-24AF-0234-2856-050D9A0BD7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FEEF70-5813-775A-A3C6-4DF9E03447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814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0B489-56B1-DF16-B19E-B71F1697F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68CA4D9-AC0F-3E59-06CD-5C3DA38676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0E401B0-0672-C993-7B81-04B0FC47E2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76BFB0-F7C5-63DA-AD92-1CF3DB177C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130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98170-A5E7-B634-2EEE-6E8BF79FE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480638C-7EDB-D58B-6C3D-9DD66987C0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78428CE-8DC8-2D1B-2509-C9FBC0FFD5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284F0C-1D3A-84F6-E30A-990DD13FC4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256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81E83-C98B-46DD-D96F-56BFBCE62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BCA3271-2A34-1CA0-49EC-5247C19705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6036650-5258-177B-FBB4-3492F17BE2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D66078-714B-0D7E-D49E-137AD8292B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06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81E83-C98B-46DD-D96F-56BFBCE62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BCA3271-2A34-1CA0-49EC-5247C19705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6036650-5258-177B-FBB4-3492F17BE2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D66078-714B-0D7E-D49E-137AD8292B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063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5AC79-F9DF-D81C-FF33-0746B87AC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B718A90-EC2E-D59C-BF15-25050D1B23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67058C8-DCA2-0886-FC28-FE2D77E5A4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D8A1A6-0FB1-41C2-C190-3C54240B72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845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662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9B50B-BA73-6978-BE3D-60EC149BB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579F847-168F-8426-34EC-8723DE53FF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2AC1FBD-3F60-18AE-D19C-1F35DCA683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0CF8B3-1A6A-D0F2-317B-3F5F669068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5804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6E0FF-8933-1338-1193-5CD97C6E2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B48D426-9392-69E0-3399-C89D511D10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95AFB31-82FD-741B-23D5-0DDC7859EF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5F0BC3-ACE3-2AAB-6444-498C48ADCE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332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6E0FF-8933-1338-1193-5CD97C6E2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B48D426-9392-69E0-3399-C89D511D10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95AFB31-82FD-741B-23D5-0DDC7859EF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5F0BC3-ACE3-2AAB-6444-498C48ADCE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332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6E0FF-8933-1338-1193-5CD97C6E2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B48D426-9392-69E0-3399-C89D511D10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95AFB31-82FD-741B-23D5-0DDC7859EF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5F0BC3-ACE3-2AAB-6444-498C48ADCE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332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662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662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662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662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662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662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662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66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949A-688B-4AED-AA8E-F203BA3310F5}" type="datetimeFigureOut">
              <a:rPr lang="en-US" dirty="0"/>
              <a:pPr/>
              <a:t>9/10/2025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9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0231-6059-4AF0-B828-13FEB68C6E43}" type="datetimeFigureOut">
              <a:rPr lang="en-US" dirty="0"/>
              <a:pPr/>
              <a:t>9/10/2025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3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E087-9EB9-42E7-B62A-9B8FE3556101}" type="datetimeFigureOut">
              <a:rPr lang="en-US" dirty="0"/>
              <a:pPr/>
              <a:t>9/10/2025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8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57B2A-1291-46F4-B4CC-8BAFDF935B56}" type="datetimeFigureOut">
              <a:rPr lang="en-US" dirty="0"/>
              <a:pPr/>
              <a:t>9/10/2025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36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B3B4-A63D-42FA-B9D1-41D36384F384}" type="datetimeFigureOut">
              <a:rPr lang="en-US" dirty="0"/>
              <a:pPr/>
              <a:t>9/10/2025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0803-F60A-46DD-B88E-307855619A34}" type="datetimeFigureOut">
              <a:rPr lang="en-US" dirty="0"/>
              <a:pPr/>
              <a:t>9/10/2025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94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B4245-B7F0-48F5-9A59-408A637F0829}" type="datetimeFigureOut">
              <a:rPr lang="en-US" dirty="0"/>
              <a:pPr/>
              <a:t>9/10/2025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7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FBFC-AFD0-49F7-9AAB-86AF5F4471C2}" type="datetimeFigureOut">
              <a:rPr lang="en-US" dirty="0"/>
              <a:pPr/>
              <a:t>9/10/2025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38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EFA3-A6B6-4916-BD87-2F7F0B6DE4AC}" type="datetimeFigureOut">
              <a:rPr lang="en-US" dirty="0"/>
              <a:pPr/>
              <a:t>9/10/2025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3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8FE2-E902-4B86-B2C7-4AE6B54CDB70}" type="datetimeFigureOut">
              <a:rPr lang="en-US" dirty="0"/>
              <a:pPr/>
              <a:t>9/10/2025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86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4E58-F253-4E0F-B41E-2DC0E51ABEA1}" type="datetimeFigureOut">
              <a:rPr lang="en-US" dirty="0"/>
              <a:pPr/>
              <a:t>9/10/2025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24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/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/>
              <a:ahLst/>
              <a:cxnLst/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/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/>
              <a:ahLst/>
              <a:cxnLst/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/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/>
              <a:ahLst/>
              <a:cxnLst/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/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/>
              <a:ahLst/>
              <a:cxnLst/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/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/>
              <a:ahLst/>
              <a:cxnLst/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/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/>
              <a:ahLst/>
              <a:cxnLst/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/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/>
              <a:ahLst/>
              <a:cxnLst/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/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/>
              <a:ahLst/>
              <a:cxnLst/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/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/>
              <a:ahLst/>
              <a:cxnLst/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/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/>
              <a:ahLst/>
              <a:cxnLst/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/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/>
              <a:ahLst/>
              <a:cxnLst/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/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/>
              <a:ahLst/>
              <a:cxnLst/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/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/>
              <a:ahLst/>
              <a:cxnLst/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/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/>
              <a:ahLst/>
              <a:cxnLst/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/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/>
              <a:ahLst/>
              <a:cxnLst/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/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/>
              <a:ahLst/>
              <a:cxnLst/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/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/>
              <a:ahLst/>
              <a:cxnLst/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/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/>
              <a:ahLst/>
              <a:cxnLst/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/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/>
              <a:ahLst/>
              <a:cxnLst/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/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/>
              <a:ahLst/>
              <a:cxnLst/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/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/>
              <a:ahLst/>
              <a:cxnLst/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/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/>
              <a:ahLst/>
              <a:cxnLst/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/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/>
              <a:ahLst/>
              <a:cxnLst/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/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/>
              <a:ahLst/>
              <a:cxnLst/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/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/>
              <a:ahLst/>
              <a:cxnLst/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/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/>
              <a:ahLst/>
              <a:cxnLst/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/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/>
              <a:ahLst/>
              <a:cxnLst/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/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/>
              <a:ahLst/>
              <a:cxnLst/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/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/>
              <a:ahLst/>
              <a:cxnLst/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/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/>
              <a:ahLst/>
              <a:cxnLst/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/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/>
              <a:ahLst/>
              <a:cxnLst/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/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/>
              <a:ahLst/>
              <a:cxnLst/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/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/>
              <a:ahLst/>
              <a:cxnLst/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/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/>
              <a:ahLst/>
              <a:cxnLst/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/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/>
              <a:ahLst/>
              <a:cxnLst/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/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/>
              <a:ahLst/>
              <a:cxnLst/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/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/>
              <a:ahLst/>
              <a:cxnLst/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/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/>
              <a:ahLst/>
              <a:cxnLst/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/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/>
              <a:ahLst/>
              <a:cxnLst/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/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/>
              <a:ahLst/>
              <a:cxnLst/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/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/>
              <a:ahLst/>
              <a:cxnLst/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/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/>
              <a:ahLst/>
              <a:cxnLst/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/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/>
              <a:ahLst/>
              <a:cxnLst/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/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/>
              <a:ahLst/>
              <a:cxnLst/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/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/>
              <a:ahLst/>
              <a:cxnLst/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/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/>
              <a:ahLst/>
              <a:cxnLst/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/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/>
              <a:ahLst/>
              <a:cxnLst/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/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/>
              <a:ahLst/>
              <a:cxnLst/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/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/>
              <a:ahLst/>
              <a:cxnLst/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/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/>
              <a:ahLst/>
              <a:cxnLst/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/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/>
              <a:ahLst/>
              <a:cxnLst/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/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/>
              <a:ahLst/>
              <a:cxnLst/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/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/>
              <a:ahLst/>
              <a:cxnLst/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/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/>
              <a:ahLst/>
              <a:cxnLst/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/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/>
              <a:ahLst/>
              <a:cxnLst/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/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/>
              <a:ahLst/>
              <a:cxnLst/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/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/>
              <a:ahLst/>
              <a:cxnLst/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0F082710-245A-48CB-A5F6-8BB1DF6AB298}" type="datetimeFigureOut">
              <a:rPr lang="en-US" dirty="0"/>
              <a:pPr/>
              <a:t>9/10/2025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24578CCF-2EC4-44CB-A694-F6F6E59A398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87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76">
          <p15:clr>
            <a:srgbClr val="F26B43"/>
          </p15:clr>
        </p15:guide>
        <p15:guide id="2" pos="6792">
          <p15:clr>
            <a:srgbClr val="F26B43"/>
          </p15:clr>
        </p15:guide>
        <p15:guide id="3" pos="3720">
          <p15:clr>
            <a:srgbClr val="F26B43"/>
          </p15:clr>
        </p15:guide>
        <p15:guide id="4" orient="horz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 r="65436"/>
          <a:stretch>
            <a:fillRect/>
          </a:stretch>
        </p:blipFill>
        <p:spPr bwMode="auto">
          <a:xfrm>
            <a:off x="7976961" y="0"/>
            <a:ext cx="4215039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134E6AE-8874-4E38-86DD-919B02C347C6}"/>
              </a:ext>
            </a:extLst>
          </p:cNvPr>
          <p:cNvSpPr/>
          <p:nvPr/>
        </p:nvSpPr>
        <p:spPr>
          <a:xfrm rot="18543468">
            <a:off x="-234224" y="6077062"/>
            <a:ext cx="838996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37EE293-A3AB-49C7-B0C1-6A55584DCD40}"/>
              </a:ext>
            </a:extLst>
          </p:cNvPr>
          <p:cNvSpPr/>
          <p:nvPr/>
        </p:nvSpPr>
        <p:spPr>
          <a:xfrm rot="20608762">
            <a:off x="194032" y="5959755"/>
            <a:ext cx="652615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C97D387-9994-4310-8650-E447DDC66988}"/>
              </a:ext>
            </a:extLst>
          </p:cNvPr>
          <p:cNvSpPr/>
          <p:nvPr/>
        </p:nvSpPr>
        <p:spPr>
          <a:xfrm rot="19000804">
            <a:off x="649915" y="6020079"/>
            <a:ext cx="433538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9C619F4A-3051-4994-B8D5-3F8810B04FC6}"/>
              </a:ext>
            </a:extLst>
          </p:cNvPr>
          <p:cNvSpPr/>
          <p:nvPr/>
        </p:nvSpPr>
        <p:spPr>
          <a:xfrm rot="325759">
            <a:off x="933438" y="6227594"/>
            <a:ext cx="333942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D6435B7-846C-4D99-96B0-81232BCD59B0}"/>
              </a:ext>
            </a:extLst>
          </p:cNvPr>
          <p:cNvSpPr/>
          <p:nvPr/>
        </p:nvSpPr>
        <p:spPr>
          <a:xfrm rot="2262876">
            <a:off x="1146288" y="6384995"/>
            <a:ext cx="218183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D0641A2-E13D-47A1-9009-E0421590865D}"/>
              </a:ext>
            </a:extLst>
          </p:cNvPr>
          <p:cNvSpPr/>
          <p:nvPr/>
        </p:nvSpPr>
        <p:spPr>
          <a:xfrm rot="3035212">
            <a:off x="1285200" y="6528624"/>
            <a:ext cx="141345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9243E46-F60C-4408-A2DD-9D4EEA6B64CF}"/>
              </a:ext>
            </a:extLst>
          </p:cNvPr>
          <p:cNvSpPr/>
          <p:nvPr/>
        </p:nvSpPr>
        <p:spPr>
          <a:xfrm>
            <a:off x="1377117" y="6639150"/>
            <a:ext cx="101704" cy="105079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75CE1162-170C-4EED-81A4-4972B7614E5C}"/>
              </a:ext>
            </a:extLst>
          </p:cNvPr>
          <p:cNvSpPr txBox="1">
            <a:spLocks/>
          </p:cNvSpPr>
          <p:nvPr/>
        </p:nvSpPr>
        <p:spPr>
          <a:xfrm>
            <a:off x="1556657" y="5388428"/>
            <a:ext cx="3918857" cy="783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8111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1665" y="2016689"/>
            <a:ext cx="77423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AA2239"/>
                </a:solidFill>
              </a:rPr>
              <a:t>«Национальные приоритеты в сфере образования. </a:t>
            </a:r>
          </a:p>
          <a:p>
            <a:pPr algn="ctr"/>
            <a:r>
              <a:rPr lang="ru-RU" sz="3200" b="1" dirty="0">
                <a:solidFill>
                  <a:srgbClr val="AA2239"/>
                </a:solidFill>
              </a:rPr>
              <a:t>Актуальные задачи и пути решений»</a:t>
            </a:r>
          </a:p>
          <a:p>
            <a:endParaRPr lang="ru-RU" sz="3600" b="1" dirty="0">
              <a:solidFill>
                <a:srgbClr val="AA2239"/>
              </a:solidFill>
            </a:endParaRPr>
          </a:p>
          <a:p>
            <a:r>
              <a:rPr lang="ru-RU" b="1" dirty="0">
                <a:solidFill>
                  <a:srgbClr val="AA2239"/>
                </a:solidFill>
              </a:rPr>
              <a:t>Пенкина Капиталина Николаевна</a:t>
            </a:r>
          </a:p>
          <a:p>
            <a:r>
              <a:rPr lang="ru-RU" b="1" dirty="0" err="1">
                <a:solidFill>
                  <a:srgbClr val="AA2239"/>
                </a:solidFill>
              </a:rPr>
              <a:t>врио</a:t>
            </a:r>
            <a:r>
              <a:rPr lang="ru-RU" b="1" dirty="0">
                <a:solidFill>
                  <a:srgbClr val="AA2239"/>
                </a:solidFill>
              </a:rPr>
              <a:t> начальника отдела образования Новоселовского района</a:t>
            </a:r>
          </a:p>
        </p:txBody>
      </p:sp>
      <p:pic>
        <p:nvPicPr>
          <p:cNvPr id="25" name="Picture 3" descr="C:\Рабочая папка\ГЕРБ ОТДЕЛА 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000" y="176169"/>
            <a:ext cx="1361118" cy="1236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4096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296FE94B-8032-4995-964F-11487B5B19D7}"/>
              </a:ext>
            </a:extLst>
          </p:cNvPr>
          <p:cNvSpPr/>
          <p:nvPr/>
        </p:nvSpPr>
        <p:spPr>
          <a:xfrm rot="2335442">
            <a:off x="10672828" y="-419499"/>
            <a:ext cx="838996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A5AE69B3-48D2-4DEF-96D9-B8930A14FC45}"/>
              </a:ext>
            </a:extLst>
          </p:cNvPr>
          <p:cNvSpPr/>
          <p:nvPr/>
        </p:nvSpPr>
        <p:spPr>
          <a:xfrm rot="1230230">
            <a:off x="10826039" y="-122267"/>
            <a:ext cx="652615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78D52D56-13D0-4778-9DD9-5F8BECFFADFA}"/>
              </a:ext>
            </a:extLst>
          </p:cNvPr>
          <p:cNvSpPr/>
          <p:nvPr/>
        </p:nvSpPr>
        <p:spPr>
          <a:xfrm rot="20039229">
            <a:off x="11111183" y="226957"/>
            <a:ext cx="433538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5DF939B-98F6-479A-B773-32A778456F10}"/>
              </a:ext>
            </a:extLst>
          </p:cNvPr>
          <p:cNvSpPr/>
          <p:nvPr/>
        </p:nvSpPr>
        <p:spPr>
          <a:xfrm rot="18088162">
            <a:off x="11371512" y="449681"/>
            <a:ext cx="333942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F7DFFB4-E97F-4B13-9B0F-131331CEDA2C}"/>
              </a:ext>
            </a:extLst>
          </p:cNvPr>
          <p:cNvSpPr/>
          <p:nvPr/>
        </p:nvSpPr>
        <p:spPr>
          <a:xfrm rot="820829">
            <a:off x="11590977" y="591289"/>
            <a:ext cx="218183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CD1662C-49E4-4969-B6F7-4A00AE72DC90}"/>
              </a:ext>
            </a:extLst>
          </p:cNvPr>
          <p:cNvSpPr/>
          <p:nvPr/>
        </p:nvSpPr>
        <p:spPr>
          <a:xfrm rot="1033092">
            <a:off x="11727863" y="663589"/>
            <a:ext cx="141345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32E81D4-8DC7-406D-9338-402351B1E17C}"/>
              </a:ext>
            </a:extLst>
          </p:cNvPr>
          <p:cNvSpPr/>
          <p:nvPr/>
        </p:nvSpPr>
        <p:spPr>
          <a:xfrm rot="20352775">
            <a:off x="11878083" y="739799"/>
            <a:ext cx="92265" cy="94773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75CE1162-170C-4EED-81A4-4972B7614E5C}"/>
              </a:ext>
            </a:extLst>
          </p:cNvPr>
          <p:cNvSpPr txBox="1">
            <a:spLocks/>
          </p:cNvSpPr>
          <p:nvPr/>
        </p:nvSpPr>
        <p:spPr>
          <a:xfrm>
            <a:off x="1556657" y="5388428"/>
            <a:ext cx="3918857" cy="783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8111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3" descr="C:\Рабочая папка\ГЕРБ ОТДЕЛА 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313" y="162839"/>
            <a:ext cx="832749" cy="75653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4A7E49-0A64-309B-EEA4-D66B69D1BADA}"/>
              </a:ext>
            </a:extLst>
          </p:cNvPr>
          <p:cNvSpPr txBox="1"/>
          <p:nvPr/>
        </p:nvSpPr>
        <p:spPr>
          <a:xfrm>
            <a:off x="127430" y="832226"/>
            <a:ext cx="9794492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СПТ обучающихся, достигших возраста 13 лет – 99%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800" kern="12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Высокий уровень рискового поведения (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 обучающихся с высочайшим риском в сочетании с высокой уязвимостью, </a:t>
            </a:r>
          </a:p>
          <a:p>
            <a:pPr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66 обучающихся с высокой вероятностью рискового поведения, 85 обучающихся с высокой уязвимостью</a:t>
            </a:r>
            <a:r>
              <a:rPr lang="ru-RU" sz="1800" kern="12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buNone/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психологическая служба</a:t>
            </a:r>
          </a:p>
          <a:p>
            <a:pPr algn="just">
              <a:buNone/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Службы школьной медиации.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Прошли обучение 9 медиаторов.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Проведено 2 программы медиации, (соглашение о примирении).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Проведены 272 мероприятия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Комплекс муниципальных мер с охватом от 1200 до 1500 обучающихся, от 430 до 800 родителей, более 150 педагогов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Выявленные проблемы: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низких уровень результатов проведенных профилактических мероприятий, направленных на профилактику противоправных действий, совершаемых посредствам сети Интернет;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минимальное  количество разработанных и реализуемых программ профилактической направленности;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низкий уровень повышения квалификации педагогов по вопросам профилактики безнадзорности, правонарушений и преступлений среди несовершеннолетних.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человек, одежда, стена, в помещени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88B2948-65CD-A3F7-B1E9-69E5AA063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983" y="2017832"/>
            <a:ext cx="5179325" cy="1735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Изображение выглядит как одежда, человек, Человеческое лицо, Бесе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5478896-3B64-C130-8DCE-9689F64954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278" y="3896854"/>
            <a:ext cx="1997122" cy="133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Изображение выглядит как Человеческое лицо, одежда, человек, женщи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53A58A9-DBD5-DECF-9E54-FCEE8BDD67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032" y="5372478"/>
            <a:ext cx="1997122" cy="133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74E75C74-E284-B9AF-3403-F46F9D5BF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46646"/>
            <a:ext cx="12192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7A182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A182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(профилактическая работа)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7A1828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096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296FE94B-8032-4995-964F-11487B5B19D7}"/>
              </a:ext>
            </a:extLst>
          </p:cNvPr>
          <p:cNvSpPr/>
          <p:nvPr/>
        </p:nvSpPr>
        <p:spPr>
          <a:xfrm rot="2335442">
            <a:off x="10672828" y="-419499"/>
            <a:ext cx="838996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A5AE69B3-48D2-4DEF-96D9-B8930A14FC45}"/>
              </a:ext>
            </a:extLst>
          </p:cNvPr>
          <p:cNvSpPr/>
          <p:nvPr/>
        </p:nvSpPr>
        <p:spPr>
          <a:xfrm rot="1230230">
            <a:off x="10826039" y="-122267"/>
            <a:ext cx="652615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78D52D56-13D0-4778-9DD9-5F8BECFFADFA}"/>
              </a:ext>
            </a:extLst>
          </p:cNvPr>
          <p:cNvSpPr/>
          <p:nvPr/>
        </p:nvSpPr>
        <p:spPr>
          <a:xfrm rot="20039229">
            <a:off x="11111183" y="226957"/>
            <a:ext cx="433538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5DF939B-98F6-479A-B773-32A778456F10}"/>
              </a:ext>
            </a:extLst>
          </p:cNvPr>
          <p:cNvSpPr/>
          <p:nvPr/>
        </p:nvSpPr>
        <p:spPr>
          <a:xfrm rot="18088162">
            <a:off x="11371512" y="449681"/>
            <a:ext cx="333942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F7DFFB4-E97F-4B13-9B0F-131331CEDA2C}"/>
              </a:ext>
            </a:extLst>
          </p:cNvPr>
          <p:cNvSpPr/>
          <p:nvPr/>
        </p:nvSpPr>
        <p:spPr>
          <a:xfrm rot="820829">
            <a:off x="11590977" y="591289"/>
            <a:ext cx="218183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CD1662C-49E4-4969-B6F7-4A00AE72DC90}"/>
              </a:ext>
            </a:extLst>
          </p:cNvPr>
          <p:cNvSpPr/>
          <p:nvPr/>
        </p:nvSpPr>
        <p:spPr>
          <a:xfrm rot="1033092">
            <a:off x="11727863" y="663589"/>
            <a:ext cx="141345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32E81D4-8DC7-406D-9338-402351B1E17C}"/>
              </a:ext>
            </a:extLst>
          </p:cNvPr>
          <p:cNvSpPr/>
          <p:nvPr/>
        </p:nvSpPr>
        <p:spPr>
          <a:xfrm rot="20352775">
            <a:off x="11878083" y="739799"/>
            <a:ext cx="92265" cy="94773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75CE1162-170C-4EED-81A4-4972B7614E5C}"/>
              </a:ext>
            </a:extLst>
          </p:cNvPr>
          <p:cNvSpPr txBox="1">
            <a:spLocks/>
          </p:cNvSpPr>
          <p:nvPr/>
        </p:nvSpPr>
        <p:spPr>
          <a:xfrm>
            <a:off x="1556657" y="5388428"/>
            <a:ext cx="3918857" cy="783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8111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3" descr="C:\Рабочая папка\ГЕРБ ОТДЕЛА 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313" y="162839"/>
            <a:ext cx="832749" cy="75653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B454B6-3997-B1F9-79AD-6630982AAEB7}"/>
              </a:ext>
            </a:extLst>
          </p:cNvPr>
          <p:cNvSpPr txBox="1"/>
          <p:nvPr/>
        </p:nvSpPr>
        <p:spPr>
          <a:xfrm>
            <a:off x="356629" y="1196235"/>
            <a:ext cx="11507639" cy="5507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>
                <a:solidFill>
                  <a:srgbClr val="58111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НА 2025-2026 УЧЕБНЫЙ ГОД:</a:t>
            </a:r>
            <a:endParaRPr lang="ru-RU" sz="1400" b="1" dirty="0">
              <a:solidFill>
                <a:srgbClr val="58111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58111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rgbClr val="58111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Создать целостную систему воспитательной деятельности, муниципальное воспитательное пространство, обеспечивающее </a:t>
            </a:r>
            <a:r>
              <a:rPr lang="ru-RU" sz="1800" b="1" dirty="0">
                <a:solidFill>
                  <a:srgbClr val="58111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САМООПРЕДЕЛЕНИЕ </a:t>
            </a:r>
            <a:r>
              <a:rPr lang="ru-RU" sz="1800" dirty="0">
                <a:solidFill>
                  <a:srgbClr val="58111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основе традиционных духовно-нравственных ценностей во всех сферах деятельности за счет:</a:t>
            </a:r>
            <a:endParaRPr lang="ru-RU" sz="1600" dirty="0">
              <a:solidFill>
                <a:srgbClr val="58111C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buNone/>
            </a:pPr>
            <a:r>
              <a:rPr lang="ru-RU" sz="1800" dirty="0">
                <a:solidFill>
                  <a:srgbClr val="58111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дальнейшего развития института советников директора по воспитанию и взаимодействию с детскими общественными объединениями;</a:t>
            </a:r>
            <a:endParaRPr lang="ru-RU" sz="1600" dirty="0">
              <a:solidFill>
                <a:srgbClr val="58111C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buNone/>
            </a:pPr>
            <a:r>
              <a:rPr lang="ru-RU" sz="1800" dirty="0">
                <a:solidFill>
                  <a:srgbClr val="58111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изучения, освоения и применения событийной технологии;</a:t>
            </a:r>
            <a:endParaRPr lang="ru-RU" sz="1600" dirty="0">
              <a:solidFill>
                <a:srgbClr val="58111C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buNone/>
            </a:pPr>
            <a:r>
              <a:rPr lang="ru-RU" sz="1800" dirty="0">
                <a:solidFill>
                  <a:srgbClr val="58111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вовлечения родителей и социальных партнеров в воспитательную деятельность через создание родительских объединений, реализацию совместных социальных детско-взрослых проектов;</a:t>
            </a:r>
            <a:endParaRPr lang="ru-RU" sz="1600" dirty="0">
              <a:solidFill>
                <a:srgbClr val="58111C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buNone/>
            </a:pPr>
            <a:r>
              <a:rPr lang="ru-RU" sz="1800" dirty="0">
                <a:solidFill>
                  <a:srgbClr val="5811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активизации работы первичных отделений РДДМ «Движение первых»;</a:t>
            </a:r>
            <a:endParaRPr lang="ru-RU" sz="1600" dirty="0">
              <a:solidFill>
                <a:srgbClr val="58111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58111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активизации работы по созданию школьных  музейных объектов в 100% школ, объектов молодежной инфраструктуры (СМИ, медиацентры, </a:t>
            </a:r>
            <a:r>
              <a:rPr lang="ru-RU" sz="1800" dirty="0" err="1">
                <a:solidFill>
                  <a:srgbClr val="58111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Добро.Центры</a:t>
            </a:r>
            <a:r>
              <a:rPr lang="ru-RU" sz="1800" dirty="0">
                <a:solidFill>
                  <a:srgbClr val="58111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др.);</a:t>
            </a:r>
            <a:endParaRPr lang="ru-RU" sz="1400" dirty="0">
              <a:solidFill>
                <a:srgbClr val="58111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58111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обеспечения неформального подхода к организации деятельности штабов воспитательной работы, координации и согласованию муниципальных планов, реализуемых организациями – партнерами;</a:t>
            </a:r>
            <a:endParaRPr lang="ru-RU" sz="1400" dirty="0">
              <a:solidFill>
                <a:srgbClr val="58111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58111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обеспечения неформального подхода к профориентационной работе с использованием возможностей муниципалитета и региона;</a:t>
            </a:r>
            <a:endParaRPr lang="ru-RU" sz="1400" dirty="0">
              <a:solidFill>
                <a:srgbClr val="58111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800" dirty="0">
                <a:solidFill>
                  <a:srgbClr val="58111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обеспечения адресного подхода к организации профилактической работы.</a:t>
            </a:r>
            <a:endParaRPr lang="ru-RU" sz="1600" dirty="0">
              <a:solidFill>
                <a:srgbClr val="58111C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B56B751-4CFC-E079-09E3-4530B9FD3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0180" y="0"/>
            <a:ext cx="916905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7A182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7A1828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096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4635ED-0F79-6AFF-E749-8E83EC62E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5AAE1C33-A6AE-B3B2-FF5B-E644D16A5F88}"/>
              </a:ext>
            </a:extLst>
          </p:cNvPr>
          <p:cNvSpPr/>
          <p:nvPr/>
        </p:nvSpPr>
        <p:spPr>
          <a:xfrm rot="2335442">
            <a:off x="10672828" y="-419499"/>
            <a:ext cx="838996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B0E89D85-ADDF-4818-2CD3-AC0041286FC1}"/>
              </a:ext>
            </a:extLst>
          </p:cNvPr>
          <p:cNvSpPr/>
          <p:nvPr/>
        </p:nvSpPr>
        <p:spPr>
          <a:xfrm rot="1230230">
            <a:off x="10826039" y="-122267"/>
            <a:ext cx="652615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222818C9-6B4B-99C1-E50B-6254E9F06A65}"/>
              </a:ext>
            </a:extLst>
          </p:cNvPr>
          <p:cNvSpPr/>
          <p:nvPr/>
        </p:nvSpPr>
        <p:spPr>
          <a:xfrm rot="20039229">
            <a:off x="11111183" y="226957"/>
            <a:ext cx="433538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8957194-B3A7-C39A-7728-C36B451A5584}"/>
              </a:ext>
            </a:extLst>
          </p:cNvPr>
          <p:cNvSpPr/>
          <p:nvPr/>
        </p:nvSpPr>
        <p:spPr>
          <a:xfrm rot="18088162">
            <a:off x="11371512" y="449681"/>
            <a:ext cx="333942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F432825-8A45-06B2-2D11-0E6B682D6983}"/>
              </a:ext>
            </a:extLst>
          </p:cNvPr>
          <p:cNvSpPr/>
          <p:nvPr/>
        </p:nvSpPr>
        <p:spPr>
          <a:xfrm rot="820829">
            <a:off x="11590977" y="591289"/>
            <a:ext cx="218183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6482B43-1571-1544-AB5E-88C40FB204DD}"/>
              </a:ext>
            </a:extLst>
          </p:cNvPr>
          <p:cNvSpPr/>
          <p:nvPr/>
        </p:nvSpPr>
        <p:spPr>
          <a:xfrm rot="1033092">
            <a:off x="11727863" y="663589"/>
            <a:ext cx="141345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AF53CCE-B2B5-42C2-2185-58F4940F3A43}"/>
              </a:ext>
            </a:extLst>
          </p:cNvPr>
          <p:cNvSpPr/>
          <p:nvPr/>
        </p:nvSpPr>
        <p:spPr>
          <a:xfrm rot="20352775">
            <a:off x="11878083" y="739799"/>
            <a:ext cx="92265" cy="94773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Picture 3" descr="C:\Рабочая папка\ГЕРБ ОТДЕЛА 22.png">
            <a:extLst>
              <a:ext uri="{FF2B5EF4-FFF2-40B4-BE49-F238E27FC236}">
                <a16:creationId xmlns:a16="http://schemas.microsoft.com/office/drawing/2014/main" id="{84BA8185-3543-A480-834C-7A0A4D960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313" y="162839"/>
            <a:ext cx="832749" cy="756535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2014F2-631A-A611-8FD5-EC8D46F5CD30}"/>
              </a:ext>
            </a:extLst>
          </p:cNvPr>
          <p:cNvSpPr txBox="1"/>
          <p:nvPr/>
        </p:nvSpPr>
        <p:spPr>
          <a:xfrm>
            <a:off x="185273" y="854764"/>
            <a:ext cx="107329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ontserrat" panose="00000500000000000000" pitchFamily="2" charset="-52"/>
              </a:rPr>
              <a:t>Создание комфортных и безопасных условий и укрепление МТБ реализуемых программ:</a:t>
            </a:r>
            <a:endParaRPr lang="ru-RU" sz="1600" dirty="0">
              <a:solidFill>
                <a:srgbClr val="000000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Montserrat" panose="00000500000000000000" pitchFamily="2" charset="-52"/>
            </a:endParaRPr>
          </a:p>
          <a:p>
            <a:pPr>
              <a:buFontTx/>
              <a:buChar char="-"/>
            </a:pPr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ontserrat" panose="00000500000000000000" pitchFamily="2" charset="-52"/>
              </a:rPr>
              <a:t>за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ontserrat" panose="00000500000000000000" pitchFamily="2" charset="-52"/>
              </a:rPr>
              <a:t>счет средств регионального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ontserrat" panose="00000500000000000000" pitchFamily="2" charset="-52"/>
              </a:rPr>
              <a:t>бюджета</a:t>
            </a:r>
          </a:p>
          <a:p>
            <a:endParaRPr lang="ru-RU" sz="1600" dirty="0">
              <a:solidFill>
                <a:srgbClr val="000000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Montserrat" panose="00000500000000000000" pitchFamily="2" charset="-52"/>
            </a:endParaRPr>
          </a:p>
          <a:p>
            <a:pPr>
              <a:buNone/>
            </a:pPr>
            <a:r>
              <a:rPr lang="ru-RU" sz="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ontserrat" panose="00000500000000000000" pitchFamily="2" charset="-52"/>
              </a:rPr>
              <a:t> </a:t>
            </a:r>
            <a:endParaRPr lang="ru-RU" sz="200" dirty="0" smtClean="0">
              <a:solidFill>
                <a:srgbClr val="000000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Montserrat" panose="00000500000000000000" pitchFamily="2" charset="-52"/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ontserrat" panose="00000500000000000000" pitchFamily="2" charset="-52"/>
              </a:rPr>
              <a:t>Государственная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ontserrat" panose="00000500000000000000" pitchFamily="2" charset="-52"/>
              </a:rPr>
              <a:t>программа Красноярского края «Развитие образования»</a:t>
            </a:r>
            <a:endParaRPr lang="ru-RU" sz="1600" dirty="0">
              <a:solidFill>
                <a:srgbClr val="000000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Montserrat" panose="00000500000000000000" pitchFamily="2" charset="-52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DEEF27F-A8E2-EC62-87F5-41FFAFFAA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0180" y="138499"/>
            <a:ext cx="93322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ru-RU" sz="3200" b="1" dirty="0">
                <a:solidFill>
                  <a:srgbClr val="58111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ontserrat" panose="00000500000000000000" pitchFamily="2" charset="-52"/>
              </a:rPr>
              <a:t>ФГОС И ОЦЕНКА КАЧЕСТВА ОБРАЗОВАНИЯ</a:t>
            </a:r>
            <a:endParaRPr lang="ru-RU" sz="2800" b="1" dirty="0">
              <a:solidFill>
                <a:srgbClr val="58111C"/>
              </a:solidFill>
              <a:latin typeface="Montserrat" panose="00000500000000000000" pitchFamily="2" charset="-52"/>
              <a:ea typeface="Calibri" panose="020F0502020204030204" pitchFamily="34" charset="0"/>
              <a:cs typeface="Montserrat" panose="00000500000000000000" pitchFamily="2" charset="-52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43C062D5-DFF6-29EE-320E-E48CA9B5B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293081"/>
              </p:ext>
            </p:extLst>
          </p:nvPr>
        </p:nvGraphicFramePr>
        <p:xfrm>
          <a:off x="254942" y="2070319"/>
          <a:ext cx="8863192" cy="2575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56607">
                  <a:extLst>
                    <a:ext uri="{9D8B030D-6E8A-4147-A177-3AD203B41FA5}">
                      <a16:colId xmlns:a16="http://schemas.microsoft.com/office/drawing/2014/main" val="3967772503"/>
                    </a:ext>
                  </a:extLst>
                </a:gridCol>
                <a:gridCol w="1506585">
                  <a:extLst>
                    <a:ext uri="{9D8B030D-6E8A-4147-A177-3AD203B41FA5}">
                      <a16:colId xmlns:a16="http://schemas.microsoft.com/office/drawing/2014/main" val="17185547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300" dirty="0">
                          <a:effectLst/>
                        </a:rPr>
                        <a:t>Приведение зданий и сооружений образовательных учреждений в соответствие с требованиями законодательства (5 школ района)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0000500000000000000" pitchFamily="2" charset="-5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>
                          <a:effectLst/>
                        </a:rPr>
                        <a:t>3 272000, 0 руб.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0000500000000000000" pitchFamily="2" charset="-5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4996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300" dirty="0">
                          <a:effectLst/>
                        </a:rPr>
                        <a:t>Приведение зданий и сооружений организаций, реализующих образовательные программы дошкольного образования в соответствие с требованиями законодательства (1 детский сад и 4 филиала школ) 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0000500000000000000" pitchFamily="2" charset="-5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>
                          <a:effectLst/>
                        </a:rPr>
                        <a:t>2332037,84 руб.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0000500000000000000" pitchFamily="2" charset="-5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42943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300">
                          <a:effectLst/>
                        </a:rPr>
                        <a:t>Создание условий для предоставления горячего питания обучающихся (2 школы)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0000500000000000000" pitchFamily="2" charset="-5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>
                          <a:effectLst/>
                        </a:rPr>
                        <a:t>1782608,7 руб.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0000500000000000000" pitchFamily="2" charset="-5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44782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300">
                          <a:effectLst/>
                        </a:rPr>
                        <a:t>Субсидия на финансирование (возмещение) расходов, направленных на сохранение и развитие материально-технической базы (1 учреждение дополнительного образования)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0000500000000000000" pitchFamily="2" charset="-5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>
                          <a:effectLst/>
                        </a:rPr>
                        <a:t>1804888,89 руб.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0000500000000000000" pitchFamily="2" charset="-5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5514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300">
                          <a:effectLst/>
                        </a:rPr>
                        <a:t>Проведение мероприятий по обеспечению антитеррористической защищенности объектов образования (1 школа)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0000500000000000000" pitchFamily="2" charset="-5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>
                          <a:effectLst/>
                        </a:rPr>
                        <a:t>5835837,0 руб.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0000500000000000000" pitchFamily="2" charset="-5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6254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300" dirty="0">
                          <a:effectLst/>
                        </a:rPr>
                        <a:t>Оснащение предметных кабинетов общеобразовательных организаций, средствами обучения и воспитания предметов ОБЗР и «Труд. Технология» (4 школы)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0000500000000000000" pitchFamily="2" charset="-5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 dirty="0">
                          <a:effectLst/>
                        </a:rPr>
                        <a:t>613000,0 руб.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0000500000000000000" pitchFamily="2" charset="-5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723834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4A69AF4-02E1-1E1F-0D69-2B14000229CD}"/>
              </a:ext>
            </a:extLst>
          </p:cNvPr>
          <p:cNvSpPr txBox="1"/>
          <p:nvPr/>
        </p:nvSpPr>
        <p:spPr>
          <a:xfrm>
            <a:off x="211273" y="4647981"/>
            <a:ext cx="88717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ontserrat" panose="00000500000000000000" pitchFamily="2" charset="-52"/>
              </a:rPr>
              <a:t>Государственная программа Красноярского края «Поддержка комплексного развития территорий и содействие развитию местного самоуправления»</a:t>
            </a:r>
            <a:endParaRPr lang="ru-RU" sz="1600" dirty="0">
              <a:solidFill>
                <a:srgbClr val="000000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Montserrat" panose="00000500000000000000" pitchFamily="2" charset="-52"/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06BE3A9A-C05C-C91B-14BF-39E38E1C5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436434"/>
              </p:ext>
            </p:extLst>
          </p:nvPr>
        </p:nvGraphicFramePr>
        <p:xfrm>
          <a:off x="272359" y="5250770"/>
          <a:ext cx="8863193" cy="594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30633">
                  <a:extLst>
                    <a:ext uri="{9D8B030D-6E8A-4147-A177-3AD203B41FA5}">
                      <a16:colId xmlns:a16="http://schemas.microsoft.com/office/drawing/2014/main" val="2188088991"/>
                    </a:ext>
                  </a:extLst>
                </a:gridCol>
                <a:gridCol w="1532560">
                  <a:extLst>
                    <a:ext uri="{9D8B030D-6E8A-4147-A177-3AD203B41FA5}">
                      <a16:colId xmlns:a16="http://schemas.microsoft.com/office/drawing/2014/main" val="14705867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300" dirty="0">
                          <a:effectLst/>
                        </a:rPr>
                        <a:t>Субсидия на осуществление (возмещение расходов), направленных на развитие и повышение качества муниципальных учреждений (1 учреждение дополнительного образования) 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0000500000000000000" pitchFamily="2" charset="-5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 dirty="0">
                          <a:effectLst/>
                        </a:rPr>
                        <a:t>9165391,24 руб.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0000500000000000000" pitchFamily="2" charset="-5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84592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6B06B7F-E89D-4D94-3DED-19FD27267432}"/>
              </a:ext>
            </a:extLst>
          </p:cNvPr>
          <p:cNvSpPr txBox="1"/>
          <p:nvPr/>
        </p:nvSpPr>
        <p:spPr>
          <a:xfrm>
            <a:off x="246108" y="5834742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ontserrat" panose="00000500000000000000" pitchFamily="2" charset="-52"/>
              </a:rPr>
              <a:t>- за счет местного бюджета</a:t>
            </a:r>
            <a:endParaRPr lang="ru-RU" sz="1600" dirty="0">
              <a:solidFill>
                <a:srgbClr val="000000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Montserrat" panose="00000500000000000000" pitchFamily="2" charset="-52"/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39D0CF78-7E42-B695-5142-5C2BAD45A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178020"/>
              </p:ext>
            </p:extLst>
          </p:nvPr>
        </p:nvGraphicFramePr>
        <p:xfrm>
          <a:off x="272359" y="6156960"/>
          <a:ext cx="8863193" cy="4267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17645">
                  <a:extLst>
                    <a:ext uri="{9D8B030D-6E8A-4147-A177-3AD203B41FA5}">
                      <a16:colId xmlns:a16="http://schemas.microsoft.com/office/drawing/2014/main" val="1256039732"/>
                    </a:ext>
                  </a:extLst>
                </a:gridCol>
                <a:gridCol w="1545548">
                  <a:extLst>
                    <a:ext uri="{9D8B030D-6E8A-4147-A177-3AD203B41FA5}">
                      <a16:colId xmlns:a16="http://schemas.microsoft.com/office/drawing/2014/main" val="4031388388"/>
                    </a:ext>
                  </a:extLst>
                </a:gridCol>
              </a:tblGrid>
              <a:tr h="42671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300" dirty="0">
                          <a:effectLst/>
                        </a:rPr>
                        <a:t>Субсидия на осуществление (возмещение расходов), направленных на развитие и повышение качества муниципальных учреждений (9 учреждений) 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0000500000000000000" pitchFamily="2" charset="-5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 dirty="0">
                          <a:effectLst/>
                        </a:rPr>
                        <a:t>9165391,24 руб.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0000500000000000000" pitchFamily="2" charset="-5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1376776"/>
                  </a:ext>
                </a:extLst>
              </a:tr>
            </a:tbl>
          </a:graphicData>
        </a:graphic>
      </p:graphicFrame>
      <p:pic>
        <p:nvPicPr>
          <p:cNvPr id="18" name="Рисунок 17" descr="Изображение выглядит как стена, в помещении, Багаж и сумки, мебел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A59F261-A0E4-3A5F-CDCB-CFDE940307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158" y="947018"/>
            <a:ext cx="2858561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 descr="Изображение выглядит как в помещении, стена, мебель, пол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D933221-5C65-80FF-6980-480F68E3B5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654" y="2878759"/>
            <a:ext cx="2813568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 descr="Изображение выглядит как в помещении, стена, Кухонная стойка, Столярные издел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398D9CD-8B52-7764-2ED2-106D3A202D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901" y="4810500"/>
            <a:ext cx="2825073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7977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8033B9-325B-7F2A-D88A-897FEFE70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C6C453BC-9356-212C-D45A-92C7B0A3F94A}"/>
              </a:ext>
            </a:extLst>
          </p:cNvPr>
          <p:cNvSpPr/>
          <p:nvPr/>
        </p:nvSpPr>
        <p:spPr>
          <a:xfrm rot="2335442">
            <a:off x="10672828" y="-419499"/>
            <a:ext cx="838996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D243F8A1-ADF2-2A6A-D54A-CCE21B7A4D05}"/>
              </a:ext>
            </a:extLst>
          </p:cNvPr>
          <p:cNvSpPr/>
          <p:nvPr/>
        </p:nvSpPr>
        <p:spPr>
          <a:xfrm rot="1230230">
            <a:off x="10826039" y="-122267"/>
            <a:ext cx="652615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80A8DEF0-8287-B723-3D2B-FCD92C178018}"/>
              </a:ext>
            </a:extLst>
          </p:cNvPr>
          <p:cNvSpPr/>
          <p:nvPr/>
        </p:nvSpPr>
        <p:spPr>
          <a:xfrm rot="20039229">
            <a:off x="11111183" y="226957"/>
            <a:ext cx="433538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4C55038-C642-474F-6EF9-5D7FFAD4B3C5}"/>
              </a:ext>
            </a:extLst>
          </p:cNvPr>
          <p:cNvSpPr/>
          <p:nvPr/>
        </p:nvSpPr>
        <p:spPr>
          <a:xfrm rot="18088162">
            <a:off x="11371512" y="449681"/>
            <a:ext cx="333942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DE63E72-82CB-7CC6-31FA-A12D3322925C}"/>
              </a:ext>
            </a:extLst>
          </p:cNvPr>
          <p:cNvSpPr/>
          <p:nvPr/>
        </p:nvSpPr>
        <p:spPr>
          <a:xfrm rot="820829">
            <a:off x="11590977" y="591289"/>
            <a:ext cx="218183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2536508-5FCA-11AD-493A-F192B70A9ABE}"/>
              </a:ext>
            </a:extLst>
          </p:cNvPr>
          <p:cNvSpPr/>
          <p:nvPr/>
        </p:nvSpPr>
        <p:spPr>
          <a:xfrm rot="1033092">
            <a:off x="11727863" y="663589"/>
            <a:ext cx="141345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4503C90-ADD4-E726-319A-E598BB191299}"/>
              </a:ext>
            </a:extLst>
          </p:cNvPr>
          <p:cNvSpPr/>
          <p:nvPr/>
        </p:nvSpPr>
        <p:spPr>
          <a:xfrm rot="20352775">
            <a:off x="11878083" y="739799"/>
            <a:ext cx="92265" cy="94773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F0242D42-C0EE-0423-84ED-92C6C0BC5029}"/>
              </a:ext>
            </a:extLst>
          </p:cNvPr>
          <p:cNvSpPr txBox="1">
            <a:spLocks/>
          </p:cNvSpPr>
          <p:nvPr/>
        </p:nvSpPr>
        <p:spPr>
          <a:xfrm>
            <a:off x="1556657" y="5388428"/>
            <a:ext cx="3918857" cy="783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8111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3" descr="C:\Рабочая папка\ГЕРБ ОТДЕЛА 22.png">
            <a:extLst>
              <a:ext uri="{FF2B5EF4-FFF2-40B4-BE49-F238E27FC236}">
                <a16:creationId xmlns:a16="http://schemas.microsoft.com/office/drawing/2014/main" id="{9933C036-9B59-ACA8-9DFE-957096AC9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313" y="162839"/>
            <a:ext cx="832749" cy="756535"/>
          </a:xfrm>
          <a:prstGeom prst="rect">
            <a:avLst/>
          </a:prstGeom>
          <a:noFill/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AB7F260-AD38-1346-B9EA-98B7107CB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716734"/>
              </p:ext>
            </p:extLst>
          </p:nvPr>
        </p:nvGraphicFramePr>
        <p:xfrm>
          <a:off x="262842" y="2012698"/>
          <a:ext cx="11601426" cy="4305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19219">
                  <a:extLst>
                    <a:ext uri="{9D8B030D-6E8A-4147-A177-3AD203B41FA5}">
                      <a16:colId xmlns:a16="http://schemas.microsoft.com/office/drawing/2014/main" val="3318254017"/>
                    </a:ext>
                  </a:extLst>
                </a:gridCol>
                <a:gridCol w="1482207">
                  <a:extLst>
                    <a:ext uri="{9D8B030D-6E8A-4147-A177-3AD203B41FA5}">
                      <a16:colId xmlns:a16="http://schemas.microsoft.com/office/drawing/2014/main" val="310898364"/>
                    </a:ext>
                  </a:extLst>
                </a:gridCol>
              </a:tblGrid>
              <a:tr h="172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Показатель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4" marR="59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Значение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4" marR="59904" marT="0" marB="0"/>
                </a:tc>
                <a:extLst>
                  <a:ext uri="{0D108BD9-81ED-4DB2-BD59-A6C34878D82A}">
                    <a16:rowId xmlns:a16="http://schemas.microsoft.com/office/drawing/2014/main" val="2288076666"/>
                  </a:ext>
                </a:extLst>
              </a:tr>
              <a:tr h="17208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kern="1200" dirty="0">
                          <a:effectLst/>
                          <a:latin typeface="+mn-lt"/>
                        </a:rPr>
                        <a:t>ФУНКЦИОНИРОВАНИЕ: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4" marR="59904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4" marR="59904" marT="0" marB="0"/>
                </a:tc>
                <a:extLst>
                  <a:ext uri="{0D108BD9-81ED-4DB2-BD59-A6C34878D82A}">
                    <a16:rowId xmlns:a16="http://schemas.microsoft.com/office/drawing/2014/main" val="397195843"/>
                  </a:ext>
                </a:extLst>
              </a:tr>
              <a:tr h="355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kern="1200" dirty="0">
                          <a:effectLst/>
                          <a:latin typeface="+mn-lt"/>
                        </a:rPr>
                        <a:t>Доля ОО, осуществившие корректировку положения о ВСОКО в 2023-2025 </a:t>
                      </a:r>
                      <a:r>
                        <a:rPr lang="ru-RU" sz="1400" kern="1200" dirty="0" err="1">
                          <a:effectLst/>
                          <a:latin typeface="+mn-lt"/>
                        </a:rPr>
                        <a:t>г.г</a:t>
                      </a:r>
                      <a:r>
                        <a:rPr lang="ru-RU" sz="1400" kern="1200" dirty="0">
                          <a:effectLst/>
                          <a:latin typeface="+mn-lt"/>
                        </a:rPr>
                        <a:t>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4" marR="59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kern="1200">
                          <a:effectLst/>
                          <a:latin typeface="+mn-lt"/>
                        </a:rPr>
                        <a:t>88,9% 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4" marR="59904" marT="0" marB="0"/>
                </a:tc>
                <a:extLst>
                  <a:ext uri="{0D108BD9-81ED-4DB2-BD59-A6C34878D82A}">
                    <a16:rowId xmlns:a16="http://schemas.microsoft.com/office/drawing/2014/main" val="3349124207"/>
                  </a:ext>
                </a:extLst>
              </a:tr>
              <a:tr h="539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kern="1200" dirty="0">
                          <a:effectLst/>
                          <a:latin typeface="+mn-lt"/>
                        </a:rPr>
                        <a:t>Доля ОО, где внедрен комплексный подход к оценке предметных, метапредметных, личностных результатов по завершению обучения на каждой параллели/уровне образования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4" marR="59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kern="1200">
                          <a:effectLst/>
                          <a:latin typeface="+mn-lt"/>
                        </a:rPr>
                        <a:t>100,0% 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4" marR="59904" marT="0" marB="0"/>
                </a:tc>
                <a:extLst>
                  <a:ext uri="{0D108BD9-81ED-4DB2-BD59-A6C34878D82A}">
                    <a16:rowId xmlns:a16="http://schemas.microsoft.com/office/drawing/2014/main" val="3379554222"/>
                  </a:ext>
                </a:extLst>
              </a:tr>
              <a:tr h="355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kern="1200" dirty="0">
                          <a:effectLst/>
                          <a:latin typeface="+mn-lt"/>
                        </a:rPr>
                        <a:t>Доля ОО, отразившие функции контроля и поддержки обучающихся в положении о ВСОКО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4" marR="59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kern="1200" dirty="0">
                          <a:effectLst/>
                          <a:latin typeface="+mn-lt"/>
                        </a:rPr>
                        <a:t>55,6% 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4" marR="59904" marT="0" marB="0"/>
                </a:tc>
                <a:extLst>
                  <a:ext uri="{0D108BD9-81ED-4DB2-BD59-A6C34878D82A}">
                    <a16:rowId xmlns:a16="http://schemas.microsoft.com/office/drawing/2014/main" val="527708897"/>
                  </a:ext>
                </a:extLst>
              </a:tr>
              <a:tr h="17208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kern="1200" dirty="0">
                          <a:effectLst/>
                          <a:latin typeface="+mn-lt"/>
                        </a:rPr>
                        <a:t>РАЗВИТИЕ: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4" marR="59904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4" marR="59904" marT="0" marB="0"/>
                </a:tc>
                <a:extLst>
                  <a:ext uri="{0D108BD9-81ED-4DB2-BD59-A6C34878D82A}">
                    <a16:rowId xmlns:a16="http://schemas.microsoft.com/office/drawing/2014/main" val="3205043113"/>
                  </a:ext>
                </a:extLst>
              </a:tr>
              <a:tr h="355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kern="1200" dirty="0">
                          <a:effectLst/>
                          <a:latin typeface="+mn-lt"/>
                        </a:rPr>
                        <a:t>Доля ОО, внедривших практику формирующего оценивания в образовательный процесс (на каких уровнях: НОО, ООО, СОО?) 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4" marR="59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kern="1200">
                          <a:effectLst/>
                          <a:latin typeface="+mn-lt"/>
                        </a:rPr>
                        <a:t>66,7% НО! 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4" marR="59904" marT="0" marB="0"/>
                </a:tc>
                <a:extLst>
                  <a:ext uri="{0D108BD9-81ED-4DB2-BD59-A6C34878D82A}">
                    <a16:rowId xmlns:a16="http://schemas.microsoft.com/office/drawing/2014/main" val="1652002213"/>
                  </a:ext>
                </a:extLst>
              </a:tr>
              <a:tr h="355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kern="1200" dirty="0">
                          <a:effectLst/>
                          <a:latin typeface="+mn-lt"/>
                        </a:rPr>
                        <a:t>Доля ОО, внедривших практику критериального оценивания в образовательный процесс (на каких уровнях: НОО, ООО, СОО?) 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4" marR="59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kern="1200">
                          <a:effectLst/>
                          <a:latin typeface="+mn-lt"/>
                        </a:rPr>
                        <a:t>88,9% НО! 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4" marR="59904" marT="0" marB="0"/>
                </a:tc>
                <a:extLst>
                  <a:ext uri="{0D108BD9-81ED-4DB2-BD59-A6C34878D82A}">
                    <a16:rowId xmlns:a16="http://schemas.microsoft.com/office/drawing/2014/main" val="2972412968"/>
                  </a:ext>
                </a:extLst>
              </a:tr>
              <a:tr h="355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kern="1200" dirty="0">
                          <a:effectLst/>
                          <a:latin typeface="+mn-lt"/>
                        </a:rPr>
                        <a:t>Доля ОО, фиксирующих индивидуальную динамику  образовательных результатов обучающихся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4" marR="59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kern="1200" dirty="0">
                          <a:effectLst/>
                          <a:latin typeface="+mn-lt"/>
                        </a:rPr>
                        <a:t>55,6% 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4" marR="59904" marT="0" marB="0"/>
                </a:tc>
                <a:extLst>
                  <a:ext uri="{0D108BD9-81ED-4DB2-BD59-A6C34878D82A}">
                    <a16:rowId xmlns:a16="http://schemas.microsoft.com/office/drawing/2014/main" val="3813188237"/>
                  </a:ext>
                </a:extLst>
              </a:tr>
              <a:tr h="336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kern="1200" dirty="0">
                          <a:effectLst/>
                          <a:latin typeface="+mn-lt"/>
                        </a:rPr>
                        <a:t>Доля ОО, использующих электронные(цифровые) средства, инструменты контроля/оценки достижений обучающихся и педагогов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4" marR="59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kern="1200" dirty="0">
                          <a:effectLst/>
                          <a:latin typeface="+mn-lt"/>
                        </a:rPr>
                        <a:t>88,9% 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4" marR="59904" marT="0" marB="0"/>
                </a:tc>
                <a:extLst>
                  <a:ext uri="{0D108BD9-81ED-4DB2-BD59-A6C34878D82A}">
                    <a16:rowId xmlns:a16="http://schemas.microsoft.com/office/drawing/2014/main" val="3229881489"/>
                  </a:ext>
                </a:extLst>
              </a:tr>
              <a:tr h="355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kern="1200">
                          <a:effectLst/>
                          <a:latin typeface="+mn-lt"/>
                        </a:rPr>
                        <a:t>Доля ОО, включивших во ВСОКО всех участников образовательных отношений (обучающиеся, педагоги, родители)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4" marR="59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kern="1200" dirty="0">
                          <a:effectLst/>
                          <a:latin typeface="+mn-lt"/>
                        </a:rPr>
                        <a:t>77,8% 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4" marR="59904" marT="0" marB="0"/>
                </a:tc>
                <a:extLst>
                  <a:ext uri="{0D108BD9-81ED-4DB2-BD59-A6C34878D82A}">
                    <a16:rowId xmlns:a16="http://schemas.microsoft.com/office/drawing/2014/main" val="952427982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82A67AB9-E95C-2FE6-86E3-8740D3165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094" y="1249870"/>
            <a:ext cx="115854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 оценивания образовательных результатов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Текущее состояние ВСОКО (самоанализ образовательных учреждений в рамках подготовки к зональному совещанию 25.02.2025)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26BF98F-D6AB-A376-A582-8638D9B17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0180" y="138499"/>
            <a:ext cx="93322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ru-RU" sz="3200" b="1" dirty="0">
                <a:solidFill>
                  <a:srgbClr val="58111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ontserrat" panose="00000500000000000000" pitchFamily="2" charset="-52"/>
              </a:rPr>
              <a:t>ФГОС И ОЦЕНКА КАЧЕСТВА ОБРАЗОВАНИЯ</a:t>
            </a:r>
            <a:endParaRPr lang="ru-RU" sz="2800" b="1" dirty="0">
              <a:solidFill>
                <a:srgbClr val="58111C"/>
              </a:solidFill>
              <a:latin typeface="Montserrat" panose="00000500000000000000" pitchFamily="2" charset="-52"/>
              <a:ea typeface="Calibri" panose="020F0502020204030204" pitchFamily="34" charset="0"/>
              <a:cs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27837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FEFC3F-978B-BBD7-5FA0-597C871FE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F418B035-DA16-2E4B-8D3F-DD4FE7894874}"/>
              </a:ext>
            </a:extLst>
          </p:cNvPr>
          <p:cNvSpPr/>
          <p:nvPr/>
        </p:nvSpPr>
        <p:spPr>
          <a:xfrm rot="2335442">
            <a:off x="10672828" y="-419499"/>
            <a:ext cx="838996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C033205F-7B30-8348-925C-66B6C21A364E}"/>
              </a:ext>
            </a:extLst>
          </p:cNvPr>
          <p:cNvSpPr/>
          <p:nvPr/>
        </p:nvSpPr>
        <p:spPr>
          <a:xfrm rot="1230230">
            <a:off x="10826039" y="-122267"/>
            <a:ext cx="652615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28F0D04F-1898-0622-758E-AA939E9CC804}"/>
              </a:ext>
            </a:extLst>
          </p:cNvPr>
          <p:cNvSpPr/>
          <p:nvPr/>
        </p:nvSpPr>
        <p:spPr>
          <a:xfrm rot="20039229">
            <a:off x="11111183" y="226957"/>
            <a:ext cx="433538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FCFC664-C5C2-3E87-82CE-38E5E8C47053}"/>
              </a:ext>
            </a:extLst>
          </p:cNvPr>
          <p:cNvSpPr/>
          <p:nvPr/>
        </p:nvSpPr>
        <p:spPr>
          <a:xfrm rot="18088162">
            <a:off x="11371512" y="449681"/>
            <a:ext cx="333942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68AA681-0A7E-D129-8718-9BC800577303}"/>
              </a:ext>
            </a:extLst>
          </p:cNvPr>
          <p:cNvSpPr/>
          <p:nvPr/>
        </p:nvSpPr>
        <p:spPr>
          <a:xfrm rot="820829">
            <a:off x="11590977" y="591289"/>
            <a:ext cx="218183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D94B024-5CFF-AA72-ACCD-7E562848F27E}"/>
              </a:ext>
            </a:extLst>
          </p:cNvPr>
          <p:cNvSpPr/>
          <p:nvPr/>
        </p:nvSpPr>
        <p:spPr>
          <a:xfrm rot="1033092">
            <a:off x="11727863" y="663589"/>
            <a:ext cx="141345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BDD0910-7A3B-9882-83F2-67D6F27827E2}"/>
              </a:ext>
            </a:extLst>
          </p:cNvPr>
          <p:cNvSpPr/>
          <p:nvPr/>
        </p:nvSpPr>
        <p:spPr>
          <a:xfrm rot="18543468">
            <a:off x="-234224" y="6077062"/>
            <a:ext cx="838996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B5F54F4-D5E0-41F2-9E08-F9F6039BECF3}"/>
              </a:ext>
            </a:extLst>
          </p:cNvPr>
          <p:cNvSpPr/>
          <p:nvPr/>
        </p:nvSpPr>
        <p:spPr>
          <a:xfrm rot="20608762">
            <a:off x="194032" y="5959755"/>
            <a:ext cx="652615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2E7066B-11A7-D51A-C6A1-C4EC1A6F58F5}"/>
              </a:ext>
            </a:extLst>
          </p:cNvPr>
          <p:cNvSpPr/>
          <p:nvPr/>
        </p:nvSpPr>
        <p:spPr>
          <a:xfrm rot="19000804">
            <a:off x="649915" y="6020079"/>
            <a:ext cx="433538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D4CE9AC-2822-C123-683C-324DF73562AF}"/>
              </a:ext>
            </a:extLst>
          </p:cNvPr>
          <p:cNvSpPr/>
          <p:nvPr/>
        </p:nvSpPr>
        <p:spPr>
          <a:xfrm rot="325759">
            <a:off x="933438" y="6227594"/>
            <a:ext cx="333942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1A65326-2C05-05D8-C9B1-9CEDF74D5990}"/>
              </a:ext>
            </a:extLst>
          </p:cNvPr>
          <p:cNvSpPr/>
          <p:nvPr/>
        </p:nvSpPr>
        <p:spPr>
          <a:xfrm rot="2262876">
            <a:off x="1146288" y="6384995"/>
            <a:ext cx="218183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24A564C-CC10-46E5-9E40-85F6F83FA964}"/>
              </a:ext>
            </a:extLst>
          </p:cNvPr>
          <p:cNvSpPr/>
          <p:nvPr/>
        </p:nvSpPr>
        <p:spPr>
          <a:xfrm rot="3035212">
            <a:off x="1285200" y="6528624"/>
            <a:ext cx="141345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AF796C0-CAF5-7937-92C7-1744270C74FD}"/>
              </a:ext>
            </a:extLst>
          </p:cNvPr>
          <p:cNvSpPr/>
          <p:nvPr/>
        </p:nvSpPr>
        <p:spPr>
          <a:xfrm rot="20352775">
            <a:off x="11878083" y="739799"/>
            <a:ext cx="92265" cy="94773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F39BD4E-987F-E995-A412-ADA6873D0B62}"/>
              </a:ext>
            </a:extLst>
          </p:cNvPr>
          <p:cNvSpPr/>
          <p:nvPr/>
        </p:nvSpPr>
        <p:spPr>
          <a:xfrm>
            <a:off x="1377117" y="6639150"/>
            <a:ext cx="101704" cy="105079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0A73C4BA-BBFA-F08C-C7ED-F42A4A2AB8CA}"/>
              </a:ext>
            </a:extLst>
          </p:cNvPr>
          <p:cNvSpPr txBox="1">
            <a:spLocks/>
          </p:cNvSpPr>
          <p:nvPr/>
        </p:nvSpPr>
        <p:spPr>
          <a:xfrm>
            <a:off x="1556657" y="5388428"/>
            <a:ext cx="3918857" cy="783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8111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3" descr="C:\Рабочая папка\ГЕРБ ОТДЕЛА 22.png">
            <a:extLst>
              <a:ext uri="{FF2B5EF4-FFF2-40B4-BE49-F238E27FC236}">
                <a16:creationId xmlns:a16="http://schemas.microsoft.com/office/drawing/2014/main" id="{74A0A9EC-38A5-717A-52AA-D510DADD3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313" y="162839"/>
            <a:ext cx="832749" cy="756535"/>
          </a:xfrm>
          <a:prstGeom prst="rect">
            <a:avLst/>
          </a:prstGeom>
          <a:noFill/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E48210A-7267-7F93-1CA9-128481C99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74" y="686099"/>
            <a:ext cx="120396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образовательная среда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69" name="Рисунок 1">
            <a:extLst>
              <a:ext uri="{FF2B5EF4-FFF2-40B4-BE49-F238E27FC236}">
                <a16:creationId xmlns:a16="http://schemas.microsoft.com/office/drawing/2014/main" id="{B1914623-E090-AA28-5B01-E1DBFDA46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34" y="1113186"/>
            <a:ext cx="9710281" cy="438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CE4CDD9D-8DCF-4C7B-E6B0-4C0537550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93" y="5525570"/>
            <a:ext cx="114131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 более 73% обучающихся, зарегистрированных на ФГИС «Моя школа» демонстрирую 5 школ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(Анашенская,  Бараитская, Комская, Легостаевская и Игрышенская)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50B8A75-DEED-9612-2F74-CCDBF4659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0180" y="138499"/>
            <a:ext cx="93322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ru-RU" sz="3200" b="1" dirty="0">
                <a:solidFill>
                  <a:srgbClr val="58111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ontserrat" panose="00000500000000000000" pitchFamily="2" charset="-52"/>
              </a:rPr>
              <a:t>ФГОС И ОЦЕНКА КАЧЕСТВА ОБРАЗОВАНИЯ</a:t>
            </a:r>
            <a:endParaRPr lang="ru-RU" sz="2800" b="1" dirty="0">
              <a:solidFill>
                <a:srgbClr val="58111C"/>
              </a:solidFill>
              <a:latin typeface="Montserrat" panose="00000500000000000000" pitchFamily="2" charset="-52"/>
              <a:ea typeface="Calibri" panose="020F0502020204030204" pitchFamily="34" charset="0"/>
              <a:cs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06890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33AE56-CA28-5278-ABA9-53EDA33D5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629D0ACD-C4B9-49DF-DBF6-9BC46050155C}"/>
              </a:ext>
            </a:extLst>
          </p:cNvPr>
          <p:cNvSpPr/>
          <p:nvPr/>
        </p:nvSpPr>
        <p:spPr>
          <a:xfrm rot="2335442">
            <a:off x="10672828" y="-419499"/>
            <a:ext cx="838996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7F64EFD4-33FE-3795-0BF8-BC919A330702}"/>
              </a:ext>
            </a:extLst>
          </p:cNvPr>
          <p:cNvSpPr/>
          <p:nvPr/>
        </p:nvSpPr>
        <p:spPr>
          <a:xfrm rot="1230230">
            <a:off x="10826039" y="-122267"/>
            <a:ext cx="652615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EBC1C596-F970-FFE6-735E-D42B6CD0FB43}"/>
              </a:ext>
            </a:extLst>
          </p:cNvPr>
          <p:cNvSpPr/>
          <p:nvPr/>
        </p:nvSpPr>
        <p:spPr>
          <a:xfrm rot="20039229">
            <a:off x="11111183" y="226957"/>
            <a:ext cx="433538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5DB5CEE-87AB-1F90-4B31-2AEA4291E9E8}"/>
              </a:ext>
            </a:extLst>
          </p:cNvPr>
          <p:cNvSpPr/>
          <p:nvPr/>
        </p:nvSpPr>
        <p:spPr>
          <a:xfrm rot="18088162">
            <a:off x="11371512" y="449681"/>
            <a:ext cx="333942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4500C0A-F6DD-D194-F09C-C2A536AB562B}"/>
              </a:ext>
            </a:extLst>
          </p:cNvPr>
          <p:cNvSpPr/>
          <p:nvPr/>
        </p:nvSpPr>
        <p:spPr>
          <a:xfrm rot="820829">
            <a:off x="11590977" y="591289"/>
            <a:ext cx="218183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48C98F3-D3B1-28A4-07B0-C0567EB19702}"/>
              </a:ext>
            </a:extLst>
          </p:cNvPr>
          <p:cNvSpPr/>
          <p:nvPr/>
        </p:nvSpPr>
        <p:spPr>
          <a:xfrm rot="1033092">
            <a:off x="11727863" y="663589"/>
            <a:ext cx="141345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3005FA9-E8A2-5923-C503-D71EAC22B56F}"/>
              </a:ext>
            </a:extLst>
          </p:cNvPr>
          <p:cNvSpPr/>
          <p:nvPr/>
        </p:nvSpPr>
        <p:spPr>
          <a:xfrm rot="20352775">
            <a:off x="11878083" y="739799"/>
            <a:ext cx="92265" cy="94773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A2CB1666-3D7D-05D5-BFDA-A84189355FC4}"/>
              </a:ext>
            </a:extLst>
          </p:cNvPr>
          <p:cNvSpPr txBox="1">
            <a:spLocks/>
          </p:cNvSpPr>
          <p:nvPr/>
        </p:nvSpPr>
        <p:spPr>
          <a:xfrm>
            <a:off x="1556657" y="5388428"/>
            <a:ext cx="3918857" cy="783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8111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3" descr="C:\Рабочая папка\ГЕРБ ОТДЕЛА 22.png">
            <a:extLst>
              <a:ext uri="{FF2B5EF4-FFF2-40B4-BE49-F238E27FC236}">
                <a16:creationId xmlns:a16="http://schemas.microsoft.com/office/drawing/2014/main" id="{CF56AF54-C85C-EA63-3DAE-BFC7CE238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313" y="162839"/>
            <a:ext cx="832749" cy="756535"/>
          </a:xfrm>
          <a:prstGeom prst="rect">
            <a:avLst/>
          </a:prstGeom>
          <a:noFill/>
        </p:spPr>
      </p:pic>
      <p:pic>
        <p:nvPicPr>
          <p:cNvPr id="2" name="Рисунок 1" descr="Изображение выглядит как Графика, графическая вставка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EC343F4-C77C-B5B6-757B-95C49A4F42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0" t="15650" r="31930" b="15487"/>
          <a:stretch>
            <a:fillRect/>
          </a:stretch>
        </p:blipFill>
        <p:spPr>
          <a:xfrm>
            <a:off x="5475514" y="2512440"/>
            <a:ext cx="1220838" cy="12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Изображение выглядит как Графика, круг, логотип, Цвет электр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324C948-08CE-98CD-DF52-76A7881755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0" t="11075" r="32096" b="16010"/>
          <a:stretch>
            <a:fillRect/>
          </a:stretch>
        </p:blipFill>
        <p:spPr>
          <a:xfrm>
            <a:off x="8116662" y="2498930"/>
            <a:ext cx="1224000" cy="12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2538AA10-937F-795B-4B7F-6F87A670E262}"/>
              </a:ext>
            </a:extLst>
          </p:cNvPr>
          <p:cNvSpPr/>
          <p:nvPr/>
        </p:nvSpPr>
        <p:spPr>
          <a:xfrm>
            <a:off x="6870017" y="2907466"/>
            <a:ext cx="1072980" cy="40692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ACF64C-7C40-AFB7-1B93-BACAFD70F4A2}"/>
              </a:ext>
            </a:extLst>
          </p:cNvPr>
          <p:cNvSpPr txBox="1"/>
          <p:nvPr/>
        </p:nvSpPr>
        <p:spPr>
          <a:xfrm>
            <a:off x="424218" y="1151730"/>
            <a:ext cx="11559946" cy="5177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– обеспечить оперативный перевод коммуникаций и использование «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Сферума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в национальном мессенджере до конца сентября 2025 года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Ключевые функции «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Сферума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в MAX: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Интеграция с электронными дневниками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Интерактивная доска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Сервис «Сбор файлов»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Сервис «Помощник ученика»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Сервис «Помощник Рособрнадзора»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Чат-бот программы «Пушкинская карта»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Новые функции: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Единый доступ к образовательным сервисам и учебным материалам с помощью ФГИС «Моя школа»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Приложение «Госуслуги Моя школа» с оценками, школьным расписанием и домашним заданием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EFCAB2C-706B-AF9C-93FD-F8CA7C60D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0180" y="138499"/>
            <a:ext cx="93322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ru-RU" sz="3200" b="1" dirty="0">
                <a:solidFill>
                  <a:srgbClr val="58111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ontserrat" panose="00000500000000000000" pitchFamily="2" charset="-52"/>
              </a:rPr>
              <a:t>ФГОС И ОЦЕНКА КАЧЕСТВА ОБРАЗОВАНИЯ</a:t>
            </a:r>
            <a:endParaRPr lang="ru-RU" sz="2800" b="1" dirty="0">
              <a:solidFill>
                <a:srgbClr val="58111C"/>
              </a:solidFill>
              <a:latin typeface="Montserrat" panose="00000500000000000000" pitchFamily="2" charset="-52"/>
              <a:ea typeface="Calibri" panose="020F0502020204030204" pitchFamily="34" charset="0"/>
              <a:cs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93764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B0619B-B5E7-C6B1-F6BA-41AB44A31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161991D2-D03A-95E2-5386-0935301C1386}"/>
              </a:ext>
            </a:extLst>
          </p:cNvPr>
          <p:cNvSpPr/>
          <p:nvPr/>
        </p:nvSpPr>
        <p:spPr>
          <a:xfrm rot="2335442">
            <a:off x="10672828" y="-419499"/>
            <a:ext cx="838996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26E00945-D0A1-C00B-4CF5-39FCAABDF650}"/>
              </a:ext>
            </a:extLst>
          </p:cNvPr>
          <p:cNvSpPr/>
          <p:nvPr/>
        </p:nvSpPr>
        <p:spPr>
          <a:xfrm rot="1230230">
            <a:off x="10826039" y="-122267"/>
            <a:ext cx="652615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3BCC18C3-FD8B-BC65-DE38-A762254781D8}"/>
              </a:ext>
            </a:extLst>
          </p:cNvPr>
          <p:cNvSpPr/>
          <p:nvPr/>
        </p:nvSpPr>
        <p:spPr>
          <a:xfrm rot="20039229">
            <a:off x="11111183" y="226957"/>
            <a:ext cx="433538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C957634-AB0D-8D63-853B-8695E894D1C1}"/>
              </a:ext>
            </a:extLst>
          </p:cNvPr>
          <p:cNvSpPr/>
          <p:nvPr/>
        </p:nvSpPr>
        <p:spPr>
          <a:xfrm rot="18088162">
            <a:off x="11371512" y="449681"/>
            <a:ext cx="333942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FAA0741-F597-677C-0298-D97D00223A9C}"/>
              </a:ext>
            </a:extLst>
          </p:cNvPr>
          <p:cNvSpPr/>
          <p:nvPr/>
        </p:nvSpPr>
        <p:spPr>
          <a:xfrm rot="820829">
            <a:off x="11590977" y="591289"/>
            <a:ext cx="218183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EE04AFD-91F2-FA28-D782-7267AFF5321D}"/>
              </a:ext>
            </a:extLst>
          </p:cNvPr>
          <p:cNvSpPr/>
          <p:nvPr/>
        </p:nvSpPr>
        <p:spPr>
          <a:xfrm rot="1033092">
            <a:off x="11727863" y="663589"/>
            <a:ext cx="141345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7F72061-A69E-0A27-55FC-00581CFF70AD}"/>
              </a:ext>
            </a:extLst>
          </p:cNvPr>
          <p:cNvSpPr/>
          <p:nvPr/>
        </p:nvSpPr>
        <p:spPr>
          <a:xfrm rot="20352775">
            <a:off x="11878083" y="739799"/>
            <a:ext cx="92265" cy="94773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A628E885-9515-64FC-2176-A52CEE5B3C2F}"/>
              </a:ext>
            </a:extLst>
          </p:cNvPr>
          <p:cNvSpPr txBox="1">
            <a:spLocks/>
          </p:cNvSpPr>
          <p:nvPr/>
        </p:nvSpPr>
        <p:spPr>
          <a:xfrm>
            <a:off x="1556657" y="5388428"/>
            <a:ext cx="3918857" cy="783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8111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5" name="Picture 3" descr="Picture background">
            <a:extLst>
              <a:ext uri="{FF2B5EF4-FFF2-40B4-BE49-F238E27FC236}">
                <a16:creationId xmlns:a16="http://schemas.microsoft.com/office/drawing/2014/main" id="{4F45608D-310F-43ED-EF6E-DD06A6FDA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090" y="806677"/>
            <a:ext cx="2281315" cy="1412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Рабочая папка\ГЕРБ ОТДЕЛА 22.png">
            <a:extLst>
              <a:ext uri="{FF2B5EF4-FFF2-40B4-BE49-F238E27FC236}">
                <a16:creationId xmlns:a16="http://schemas.microsoft.com/office/drawing/2014/main" id="{D0FC485E-2329-C46F-7BB4-D7C1A5E79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313" y="162839"/>
            <a:ext cx="832749" cy="756535"/>
          </a:xfrm>
          <a:prstGeom prst="rect">
            <a:avLst/>
          </a:prstGeom>
          <a:noFill/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36C511A-5742-FA0A-500D-786C444D5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711200"/>
              </p:ext>
            </p:extLst>
          </p:nvPr>
        </p:nvGraphicFramePr>
        <p:xfrm>
          <a:off x="186600" y="2300257"/>
          <a:ext cx="11737615" cy="4171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24972">
                  <a:extLst>
                    <a:ext uri="{9D8B030D-6E8A-4147-A177-3AD203B41FA5}">
                      <a16:colId xmlns:a16="http://schemas.microsoft.com/office/drawing/2014/main" val="2571790300"/>
                    </a:ext>
                  </a:extLst>
                </a:gridCol>
                <a:gridCol w="1247079">
                  <a:extLst>
                    <a:ext uri="{9D8B030D-6E8A-4147-A177-3AD203B41FA5}">
                      <a16:colId xmlns:a16="http://schemas.microsoft.com/office/drawing/2014/main" val="3047388517"/>
                    </a:ext>
                  </a:extLst>
                </a:gridCol>
                <a:gridCol w="1565564">
                  <a:extLst>
                    <a:ext uri="{9D8B030D-6E8A-4147-A177-3AD203B41FA5}">
                      <a16:colId xmlns:a16="http://schemas.microsoft.com/office/drawing/2014/main" val="129336873"/>
                    </a:ext>
                  </a:extLst>
                </a:gridCol>
              </a:tblGrid>
              <a:tr h="754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00" dirty="0">
                          <a:effectLst/>
                        </a:rPr>
                        <a:t>Показатель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00" dirty="0">
                          <a:effectLst/>
                        </a:rPr>
                        <a:t>Значение района 2020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00" dirty="0">
                          <a:effectLst/>
                        </a:rPr>
                        <a:t>Значение района 2024 и первое полугодие 2025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4153185"/>
                  </a:ext>
                </a:extLst>
              </a:tr>
              <a:tr h="240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00" dirty="0">
                          <a:effectLst/>
                        </a:rPr>
                        <a:t>Количество практик, мероприятий инклюзивной направленности, освещённые в СМИ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7862653"/>
                  </a:ext>
                </a:extLst>
              </a:tr>
              <a:tr h="449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00">
                          <a:effectLst/>
                        </a:rPr>
                        <a:t>Количество социальных проектов (в том числе и межведомственных), направленные на включение детей с ОВЗ и их семей в культурно-образовательное пространство края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9873768"/>
                  </a:ext>
                </a:extLst>
              </a:tr>
              <a:tr h="240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00">
                          <a:effectLst/>
                        </a:rPr>
                        <a:t>Количество проведенных мероприятий, акций инклюзивной направленности с участием населения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00" dirty="0">
                          <a:effectLst/>
                        </a:rPr>
                        <a:t>11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1398314"/>
                  </a:ext>
                </a:extLst>
              </a:tr>
              <a:tr h="449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00">
                          <a:effectLst/>
                        </a:rPr>
                        <a:t>Общее количество муниципальных школ, в которых создана универсальная безбарьерная среда для всех нозологических групп, имеющихся в ОО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0184704"/>
                  </a:ext>
                </a:extLst>
              </a:tr>
              <a:tr h="240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00" dirty="0">
                          <a:effectLst/>
                        </a:rPr>
                        <a:t>Общее количество обучающихся с ОВЗ, принявших участие в мероприятиях по профессиональной ориентации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00">
                          <a:effectLst/>
                        </a:rPr>
                        <a:t>138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00" dirty="0">
                          <a:effectLst/>
                        </a:rPr>
                        <a:t>93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8559998"/>
                  </a:ext>
                </a:extLst>
              </a:tr>
              <a:tr h="449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00">
                          <a:effectLst/>
                        </a:rPr>
                        <a:t>Общее количество детей с ОВЗ, принявших участие в региональных отборочных этапах Национального чемпионата профессионального мастерства среди людей с инвалидностью «Абилимпикс»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0968051"/>
                  </a:ext>
                </a:extLst>
              </a:tr>
              <a:tr h="449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00">
                          <a:effectLst/>
                        </a:rPr>
                        <a:t>Общее количество руководителей образовательных организаций, освоивших программы повышения квалификации и профессиональной переподготовки по проблемам инклюзивного образования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9797668"/>
                  </a:ext>
                </a:extLst>
              </a:tr>
              <a:tr h="449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00">
                          <a:effectLst/>
                        </a:rPr>
                        <a:t>Общее количество педагогических работников образовательных организаций, освоивших программы повышения квалификации и профессиональной переподготовки по проблемам инклюзивного образования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241667"/>
                  </a:ext>
                </a:extLst>
              </a:tr>
              <a:tr h="449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00" dirty="0">
                          <a:effectLst/>
                        </a:rPr>
                        <a:t>Общее количество специалистов сопровождения образовательных организаций, освоивших программы повышения квалификации и профессиональной переподготовки по проблемам инклюзивного образования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00" dirty="0">
                          <a:effectLst/>
                        </a:rPr>
                        <a:t>11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4631957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75489438-AD21-46EA-B8EE-29882BF67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85" y="1058712"/>
            <a:ext cx="933488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Некоторые данные мониторинга реализации концепции инклюзивного образования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Указ Губернатора Красноярского края от 13.10.2017 №258-уг, реализация Концепции развития инклюзивного образования в регионе рассчитана на период с 2017 по 2025 годы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FE1C77-6AD8-270B-3F8D-420F8AE35F00}"/>
              </a:ext>
            </a:extLst>
          </p:cNvPr>
          <p:cNvSpPr txBox="1"/>
          <p:nvPr/>
        </p:nvSpPr>
        <p:spPr>
          <a:xfrm>
            <a:off x="191588" y="6471797"/>
            <a:ext cx="112621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ЦЕНТР ПСИХОЛОГО-ПЕДАГОГИЧЕСКОГО СОПРОВОЖДЕНИЯ Балахтинского-Новоселовского района – 2025 год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FC12CC07-7F0F-7122-FD23-500153A9C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0180" y="138499"/>
            <a:ext cx="93322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ru-RU" sz="3200" b="1" dirty="0">
                <a:solidFill>
                  <a:srgbClr val="58111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ontserrat" panose="00000500000000000000" pitchFamily="2" charset="-52"/>
              </a:rPr>
              <a:t>ФГОС И ОЦЕНКА КАЧЕСТВА ОБРАЗОВАНИЯ</a:t>
            </a:r>
            <a:endParaRPr lang="ru-RU" sz="2800" b="1" dirty="0">
              <a:solidFill>
                <a:srgbClr val="58111C"/>
              </a:solidFill>
              <a:latin typeface="Montserrat" panose="00000500000000000000" pitchFamily="2" charset="-52"/>
              <a:ea typeface="Calibri" panose="020F0502020204030204" pitchFamily="34" charset="0"/>
              <a:cs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24054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1F4AC4-AE19-3B79-DEC5-8E4BB4FE3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F93E8567-CB35-B23F-6EAB-D5D260938CE2}"/>
              </a:ext>
            </a:extLst>
          </p:cNvPr>
          <p:cNvSpPr/>
          <p:nvPr/>
        </p:nvSpPr>
        <p:spPr>
          <a:xfrm rot="2335442">
            <a:off x="10672828" y="-419499"/>
            <a:ext cx="838996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A6ED8F81-C1CB-B6E8-1D89-7CEBFE75EA28}"/>
              </a:ext>
            </a:extLst>
          </p:cNvPr>
          <p:cNvSpPr/>
          <p:nvPr/>
        </p:nvSpPr>
        <p:spPr>
          <a:xfrm rot="1230230">
            <a:off x="10826039" y="-122267"/>
            <a:ext cx="652615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0DFBA9E1-E129-5E3F-9619-F49321DA0954}"/>
              </a:ext>
            </a:extLst>
          </p:cNvPr>
          <p:cNvSpPr/>
          <p:nvPr/>
        </p:nvSpPr>
        <p:spPr>
          <a:xfrm rot="20039229">
            <a:off x="11111183" y="226957"/>
            <a:ext cx="433538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658A0D8-DF98-EC01-81CB-C322516B503F}"/>
              </a:ext>
            </a:extLst>
          </p:cNvPr>
          <p:cNvSpPr/>
          <p:nvPr/>
        </p:nvSpPr>
        <p:spPr>
          <a:xfrm rot="18088162">
            <a:off x="11371512" y="449681"/>
            <a:ext cx="333942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B8F8932-0981-511E-C4C1-17AB1F186314}"/>
              </a:ext>
            </a:extLst>
          </p:cNvPr>
          <p:cNvSpPr/>
          <p:nvPr/>
        </p:nvSpPr>
        <p:spPr>
          <a:xfrm rot="820829">
            <a:off x="11590977" y="591289"/>
            <a:ext cx="218183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5C74D5F-DD00-D054-7715-7224087BECA9}"/>
              </a:ext>
            </a:extLst>
          </p:cNvPr>
          <p:cNvSpPr/>
          <p:nvPr/>
        </p:nvSpPr>
        <p:spPr>
          <a:xfrm rot="1033092">
            <a:off x="11727863" y="663589"/>
            <a:ext cx="141345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4970B9D-B11E-33C7-10CE-8730E114296E}"/>
              </a:ext>
            </a:extLst>
          </p:cNvPr>
          <p:cNvSpPr/>
          <p:nvPr/>
        </p:nvSpPr>
        <p:spPr>
          <a:xfrm rot="20352775">
            <a:off x="11878083" y="739799"/>
            <a:ext cx="92265" cy="94773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66168417-E60B-532D-1E5A-92C73F65B22B}"/>
              </a:ext>
            </a:extLst>
          </p:cNvPr>
          <p:cNvSpPr txBox="1">
            <a:spLocks/>
          </p:cNvSpPr>
          <p:nvPr/>
        </p:nvSpPr>
        <p:spPr>
          <a:xfrm>
            <a:off x="1556657" y="5388428"/>
            <a:ext cx="3918857" cy="783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8111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3" descr="C:\Рабочая папка\ГЕРБ ОТДЕЛА 22.png">
            <a:extLst>
              <a:ext uri="{FF2B5EF4-FFF2-40B4-BE49-F238E27FC236}">
                <a16:creationId xmlns:a16="http://schemas.microsoft.com/office/drawing/2014/main" id="{3C0B71A9-9F1C-CF16-F691-5712B9F74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313" y="162839"/>
            <a:ext cx="832749" cy="756535"/>
          </a:xfrm>
          <a:prstGeom prst="rect">
            <a:avLst/>
          </a:prstGeom>
          <a:noFill/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88729E7-C3A5-08F8-A1AF-B598C9E70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552909"/>
              </p:ext>
            </p:extLst>
          </p:nvPr>
        </p:nvGraphicFramePr>
        <p:xfrm>
          <a:off x="374936" y="1398510"/>
          <a:ext cx="10793766" cy="2931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6773">
                  <a:extLst>
                    <a:ext uri="{9D8B030D-6E8A-4147-A177-3AD203B41FA5}">
                      <a16:colId xmlns:a16="http://schemas.microsoft.com/office/drawing/2014/main" val="1807988223"/>
                    </a:ext>
                  </a:extLst>
                </a:gridCol>
                <a:gridCol w="3256773">
                  <a:extLst>
                    <a:ext uri="{9D8B030D-6E8A-4147-A177-3AD203B41FA5}">
                      <a16:colId xmlns:a16="http://schemas.microsoft.com/office/drawing/2014/main" val="2424014851"/>
                    </a:ext>
                  </a:extLst>
                </a:gridCol>
                <a:gridCol w="2140110">
                  <a:extLst>
                    <a:ext uri="{9D8B030D-6E8A-4147-A177-3AD203B41FA5}">
                      <a16:colId xmlns:a16="http://schemas.microsoft.com/office/drawing/2014/main" val="1370479119"/>
                    </a:ext>
                  </a:extLst>
                </a:gridCol>
                <a:gridCol w="2140110">
                  <a:extLst>
                    <a:ext uri="{9D8B030D-6E8A-4147-A177-3AD203B41FA5}">
                      <a16:colId xmlns:a16="http://schemas.microsoft.com/office/drawing/2014/main" val="524850907"/>
                    </a:ext>
                  </a:extLst>
                </a:gridCol>
              </a:tblGrid>
              <a:tr h="6436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</a:rPr>
                        <a:t>Основные результаты выполнения диагностической работы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по читательской грамотности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Среднее значение по Новоселовскому району (%)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Среднее значение по Красноярскому краю (%)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0638962"/>
                  </a:ext>
                </a:extLst>
              </a:tr>
              <a:tr h="245567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Успешность выполнения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199402"/>
                  </a:ext>
                </a:extLst>
              </a:tr>
              <a:tr h="21828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Вся работа (балл по 100-балльной шкале)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54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53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2718818"/>
                  </a:ext>
                </a:extLst>
              </a:tr>
              <a:tr h="20918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Успешность выполнения заданий по группам умений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(% от максимального балла за задания данной группы)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Поиск информации в тексте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61,02%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60,35%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8808961"/>
                  </a:ext>
                </a:extLst>
              </a:tr>
              <a:tr h="4257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Понимание и анализ информации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57,37%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54,29%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5999835"/>
                  </a:ext>
                </a:extLst>
              </a:tr>
              <a:tr h="4257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Оценка и использование информации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51,06%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51,77%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2293661"/>
                  </a:ext>
                </a:extLst>
              </a:tr>
              <a:tr h="236472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Уровни достижений (% учащихся)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756635"/>
                  </a:ext>
                </a:extLst>
              </a:tr>
              <a:tr h="42571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</a:rPr>
                        <a:t>Преодолели границу пониженного (порогового) уровня (% учащихся)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</a:rPr>
                        <a:t>93,22%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</a:rPr>
                        <a:t>85,02%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4980307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7149914-A92B-9DF9-4772-C48C82E367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424218"/>
              </p:ext>
            </p:extLst>
          </p:nvPr>
        </p:nvGraphicFramePr>
        <p:xfrm>
          <a:off x="348810" y="4534018"/>
          <a:ext cx="10793767" cy="15272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5581">
                  <a:extLst>
                    <a:ext uri="{9D8B030D-6E8A-4147-A177-3AD203B41FA5}">
                      <a16:colId xmlns:a16="http://schemas.microsoft.com/office/drawing/2014/main" val="644464351"/>
                    </a:ext>
                  </a:extLst>
                </a:gridCol>
                <a:gridCol w="1695541">
                  <a:extLst>
                    <a:ext uri="{9D8B030D-6E8A-4147-A177-3AD203B41FA5}">
                      <a16:colId xmlns:a16="http://schemas.microsoft.com/office/drawing/2014/main" val="3316903708"/>
                    </a:ext>
                  </a:extLst>
                </a:gridCol>
                <a:gridCol w="1695541">
                  <a:extLst>
                    <a:ext uri="{9D8B030D-6E8A-4147-A177-3AD203B41FA5}">
                      <a16:colId xmlns:a16="http://schemas.microsoft.com/office/drawing/2014/main" val="1350420127"/>
                    </a:ext>
                  </a:extLst>
                </a:gridCol>
                <a:gridCol w="2293552">
                  <a:extLst>
                    <a:ext uri="{9D8B030D-6E8A-4147-A177-3AD203B41FA5}">
                      <a16:colId xmlns:a16="http://schemas.microsoft.com/office/drawing/2014/main" val="3021884260"/>
                    </a:ext>
                  </a:extLst>
                </a:gridCol>
                <a:gridCol w="2293552">
                  <a:extLst>
                    <a:ext uri="{9D8B030D-6E8A-4147-A177-3AD203B41FA5}">
                      <a16:colId xmlns:a16="http://schemas.microsoft.com/office/drawing/2014/main" val="3187614101"/>
                    </a:ext>
                  </a:extLst>
                </a:gridCol>
              </a:tblGrid>
              <a:tr h="43003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Уровни достижений (% учащихся, результаты которых соответствуют данному уровню достижений)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451496"/>
                  </a:ext>
                </a:extLst>
              </a:tr>
              <a:tr h="430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Недостаточный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Пониженный (пороговый)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Базовый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Повышенный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6986339"/>
                  </a:ext>
                </a:extLst>
              </a:tr>
              <a:tr h="3858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Новоселовский район (%)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6,78%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34,75%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38,14%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20,34%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5899965"/>
                  </a:ext>
                </a:extLst>
              </a:tr>
              <a:tr h="209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Красноярский край (%)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14,98%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27,41%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37,05%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</a:rPr>
                        <a:t>20,56%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7328296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2710C3BC-8DF5-729A-7A7A-E691D65B9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176" y="892942"/>
            <a:ext cx="629629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КДР4 (читательская грамотность)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B517EEE-A595-024C-FAAB-6D220C7D1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0180" y="138499"/>
            <a:ext cx="93322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ru-RU" sz="3200" b="1" dirty="0">
                <a:solidFill>
                  <a:srgbClr val="58111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ontserrat" panose="00000500000000000000" pitchFamily="2" charset="-52"/>
              </a:rPr>
              <a:t>ФГОС И ОЦЕНКА КАЧЕСТВА ОБРАЗОВАНИЯ</a:t>
            </a:r>
            <a:endParaRPr lang="ru-RU" sz="2800" b="1" dirty="0">
              <a:solidFill>
                <a:srgbClr val="58111C"/>
              </a:solidFill>
              <a:latin typeface="Montserrat" panose="00000500000000000000" pitchFamily="2" charset="-52"/>
              <a:ea typeface="Calibri" panose="020F0502020204030204" pitchFamily="34" charset="0"/>
              <a:cs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48890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1F4AC4-AE19-3B79-DEC5-8E4BB4FE3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F93E8567-CB35-B23F-6EAB-D5D260938CE2}"/>
              </a:ext>
            </a:extLst>
          </p:cNvPr>
          <p:cNvSpPr/>
          <p:nvPr/>
        </p:nvSpPr>
        <p:spPr>
          <a:xfrm rot="2335442">
            <a:off x="10672828" y="-419499"/>
            <a:ext cx="838996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A6ED8F81-C1CB-B6E8-1D89-7CEBFE75EA28}"/>
              </a:ext>
            </a:extLst>
          </p:cNvPr>
          <p:cNvSpPr/>
          <p:nvPr/>
        </p:nvSpPr>
        <p:spPr>
          <a:xfrm rot="1230230">
            <a:off x="10826039" y="-122267"/>
            <a:ext cx="652615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0DFBA9E1-E129-5E3F-9619-F49321DA0954}"/>
              </a:ext>
            </a:extLst>
          </p:cNvPr>
          <p:cNvSpPr/>
          <p:nvPr/>
        </p:nvSpPr>
        <p:spPr>
          <a:xfrm rot="20039229">
            <a:off x="11111183" y="226957"/>
            <a:ext cx="433538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658A0D8-DF98-EC01-81CB-C322516B503F}"/>
              </a:ext>
            </a:extLst>
          </p:cNvPr>
          <p:cNvSpPr/>
          <p:nvPr/>
        </p:nvSpPr>
        <p:spPr>
          <a:xfrm rot="18088162">
            <a:off x="11371512" y="449681"/>
            <a:ext cx="333942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B8F8932-0981-511E-C4C1-17AB1F186314}"/>
              </a:ext>
            </a:extLst>
          </p:cNvPr>
          <p:cNvSpPr/>
          <p:nvPr/>
        </p:nvSpPr>
        <p:spPr>
          <a:xfrm rot="820829">
            <a:off x="11590977" y="591289"/>
            <a:ext cx="218183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5C74D5F-DD00-D054-7715-7224087BECA9}"/>
              </a:ext>
            </a:extLst>
          </p:cNvPr>
          <p:cNvSpPr/>
          <p:nvPr/>
        </p:nvSpPr>
        <p:spPr>
          <a:xfrm rot="1033092">
            <a:off x="11727863" y="663589"/>
            <a:ext cx="141345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4970B9D-B11E-33C7-10CE-8730E114296E}"/>
              </a:ext>
            </a:extLst>
          </p:cNvPr>
          <p:cNvSpPr/>
          <p:nvPr/>
        </p:nvSpPr>
        <p:spPr>
          <a:xfrm rot="20352775">
            <a:off x="11878083" y="739799"/>
            <a:ext cx="92265" cy="94773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66168417-E60B-532D-1E5A-92C73F65B22B}"/>
              </a:ext>
            </a:extLst>
          </p:cNvPr>
          <p:cNvSpPr txBox="1">
            <a:spLocks/>
          </p:cNvSpPr>
          <p:nvPr/>
        </p:nvSpPr>
        <p:spPr>
          <a:xfrm>
            <a:off x="1556657" y="5388428"/>
            <a:ext cx="3918857" cy="783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8111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3" descr="C:\Рабочая папка\ГЕРБ ОТДЕЛА 22.png">
            <a:extLst>
              <a:ext uri="{FF2B5EF4-FFF2-40B4-BE49-F238E27FC236}">
                <a16:creationId xmlns:a16="http://schemas.microsoft.com/office/drawing/2014/main" id="{3C0B71A9-9F1C-CF16-F691-5712B9F74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313" y="162839"/>
            <a:ext cx="832749" cy="756535"/>
          </a:xfrm>
          <a:prstGeom prst="rect">
            <a:avLst/>
          </a:prstGeom>
          <a:noFill/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BB517EEE-A595-024C-FAAB-6D220C7D1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0180" y="138499"/>
            <a:ext cx="93322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ru-RU" sz="3200" b="1" dirty="0">
                <a:solidFill>
                  <a:srgbClr val="58111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ontserrat" panose="00000500000000000000" pitchFamily="2" charset="-52"/>
              </a:rPr>
              <a:t>ФГОС И ОЦЕНКА КАЧЕСТВА ОБРАЗОВАНИЯ</a:t>
            </a:r>
            <a:endParaRPr lang="ru-RU" sz="2800" b="1" dirty="0">
              <a:solidFill>
                <a:srgbClr val="58111C"/>
              </a:solidFill>
              <a:latin typeface="Montserrat" panose="00000500000000000000" pitchFamily="2" charset="-52"/>
              <a:ea typeface="Calibri" panose="020F0502020204030204" pitchFamily="34" charset="0"/>
              <a:cs typeface="Montserrat" panose="00000500000000000000" pitchFamily="2" charset="-52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83177" y="1566265"/>
          <a:ext cx="11033759" cy="206523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170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1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825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Основные результаты выполнения диагностической работы по читательской грамотности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Среднее значение по Новоселовскому району (%)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Среднее значение по краю (%)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477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Успешность выполнения (% от максимального балла)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26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Вся работы (балл по 100-балльной шкале)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46,38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45,54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999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Задания по группам умений (% от максимального балла)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Поиск информации в тексте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68,89%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65,87%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Понимание и анализ информации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50,17%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47,46%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Оценка и использование информации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32,35%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34,24%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91887" y="3874437"/>
          <a:ext cx="11016343" cy="194856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838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09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09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84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/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54" marR="60854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/>
                        <a:t>Уровни читательской грамотности (% учащихся, результаты которых соответствуют данному уровню 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54" marR="6085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4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/>
                        <a:t>Недостаточный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54" marR="60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/>
                        <a:t>Пониженный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54" marR="60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/>
                        <a:t>Базовый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54" marR="60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/>
                        <a:t>Повышенный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54" marR="6085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0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/>
                        <a:t>Новоселовский район (%)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54" marR="60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/>
                        <a:t>10,46%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54" marR="60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/>
                        <a:t>30,07%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54" marR="60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/>
                        <a:t>47,71%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54" marR="60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/>
                        <a:t>11,76%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54" marR="6085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54" marR="6085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/>
                        <a:t>чел (40,53%)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54" marR="6085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54" marR="60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54" marR="6085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/>
                        <a:t>Красноярский край (%)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54" marR="60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/>
                        <a:t>17,79%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54" marR="60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/>
                        <a:t>28,10%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54" marR="60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/>
                        <a:t>40,49%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54" marR="60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/>
                        <a:t>13,62%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54" marR="6085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54" marR="6085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/>
                        <a:t>45,89%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54" marR="6085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54" marR="608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54" marR="6085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74468" y="1045029"/>
            <a:ext cx="527739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КДР 6 (читательская грамотность)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90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A067A6-A9BB-99E8-7EED-261E450AF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C6580307-D551-98D1-6E35-2148822362AB}"/>
              </a:ext>
            </a:extLst>
          </p:cNvPr>
          <p:cNvSpPr/>
          <p:nvPr/>
        </p:nvSpPr>
        <p:spPr>
          <a:xfrm rot="2335442">
            <a:off x="10672828" y="-419499"/>
            <a:ext cx="838996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D99436AD-577C-7778-A87F-A7DC914518D7}"/>
              </a:ext>
            </a:extLst>
          </p:cNvPr>
          <p:cNvSpPr/>
          <p:nvPr/>
        </p:nvSpPr>
        <p:spPr>
          <a:xfrm rot="1230230">
            <a:off x="10826039" y="-122267"/>
            <a:ext cx="652615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9F35B45C-B4B4-2A4A-9F74-DECB30F098C7}"/>
              </a:ext>
            </a:extLst>
          </p:cNvPr>
          <p:cNvSpPr/>
          <p:nvPr/>
        </p:nvSpPr>
        <p:spPr>
          <a:xfrm rot="20039229">
            <a:off x="11111183" y="226957"/>
            <a:ext cx="433538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1D28898-4C49-CCE5-5255-2A997E82AE16}"/>
              </a:ext>
            </a:extLst>
          </p:cNvPr>
          <p:cNvSpPr/>
          <p:nvPr/>
        </p:nvSpPr>
        <p:spPr>
          <a:xfrm rot="18088162">
            <a:off x="11371512" y="449681"/>
            <a:ext cx="333942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1DF64DF-C114-8600-1B8C-A653BC6C17E5}"/>
              </a:ext>
            </a:extLst>
          </p:cNvPr>
          <p:cNvSpPr/>
          <p:nvPr/>
        </p:nvSpPr>
        <p:spPr>
          <a:xfrm rot="820829">
            <a:off x="11590977" y="591289"/>
            <a:ext cx="218183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522DE1E-C830-FC5A-F16C-65ECC0F470D2}"/>
              </a:ext>
            </a:extLst>
          </p:cNvPr>
          <p:cNvSpPr/>
          <p:nvPr/>
        </p:nvSpPr>
        <p:spPr>
          <a:xfrm rot="1033092">
            <a:off x="11727863" y="663589"/>
            <a:ext cx="141345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B532B38-16B1-587A-43D8-33C8073918B0}"/>
              </a:ext>
            </a:extLst>
          </p:cNvPr>
          <p:cNvSpPr/>
          <p:nvPr/>
        </p:nvSpPr>
        <p:spPr>
          <a:xfrm rot="20352775">
            <a:off x="11878083" y="739799"/>
            <a:ext cx="92265" cy="94773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Picture 3" descr="C:\Рабочая папка\ГЕРБ ОТДЕЛА 22.png">
            <a:extLst>
              <a:ext uri="{FF2B5EF4-FFF2-40B4-BE49-F238E27FC236}">
                <a16:creationId xmlns:a16="http://schemas.microsoft.com/office/drawing/2014/main" id="{52DE2A74-B701-DE2C-E2F1-4C1FD9271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313" y="162839"/>
            <a:ext cx="832749" cy="756535"/>
          </a:xfrm>
          <a:prstGeom prst="rect">
            <a:avLst/>
          </a:prstGeom>
          <a:noFill/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38E88E41-838A-DC45-6373-43B8E1F2F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0180" y="138499"/>
            <a:ext cx="93322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>
                <a:solidFill>
                  <a:srgbClr val="AA2239"/>
                </a:solidFill>
              </a:rPr>
              <a:t>РЕЗУЛЬТАТЫ ЕГЭ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226EBA-106B-6015-D02F-D13BD8FC48D2}"/>
              </a:ext>
            </a:extLst>
          </p:cNvPr>
          <p:cNvSpPr txBox="1"/>
          <p:nvPr/>
        </p:nvSpPr>
        <p:spPr>
          <a:xfrm>
            <a:off x="1290180" y="646055"/>
            <a:ext cx="111601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100% выпускников получили аттестаты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ЕГЭ по предметам естественно-научного и математического цикла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334AD0C9-E5D1-5005-0244-A07DAFA81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131219"/>
              </p:ext>
            </p:extLst>
          </p:nvPr>
        </p:nvGraphicFramePr>
        <p:xfrm>
          <a:off x="581487" y="1339782"/>
          <a:ext cx="11402676" cy="2077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6553">
                  <a:extLst>
                    <a:ext uri="{9D8B030D-6E8A-4147-A177-3AD203B41FA5}">
                      <a16:colId xmlns:a16="http://schemas.microsoft.com/office/drawing/2014/main" val="3778297859"/>
                    </a:ext>
                  </a:extLst>
                </a:gridCol>
                <a:gridCol w="1548135">
                  <a:extLst>
                    <a:ext uri="{9D8B030D-6E8A-4147-A177-3AD203B41FA5}">
                      <a16:colId xmlns:a16="http://schemas.microsoft.com/office/drawing/2014/main" val="2723125141"/>
                    </a:ext>
                  </a:extLst>
                </a:gridCol>
                <a:gridCol w="1767403">
                  <a:extLst>
                    <a:ext uri="{9D8B030D-6E8A-4147-A177-3AD203B41FA5}">
                      <a16:colId xmlns:a16="http://schemas.microsoft.com/office/drawing/2014/main" val="1930093709"/>
                    </a:ext>
                  </a:extLst>
                </a:gridCol>
                <a:gridCol w="2322984">
                  <a:extLst>
                    <a:ext uri="{9D8B030D-6E8A-4147-A177-3AD203B41FA5}">
                      <a16:colId xmlns:a16="http://schemas.microsoft.com/office/drawing/2014/main" val="1877800054"/>
                    </a:ext>
                  </a:extLst>
                </a:gridCol>
                <a:gridCol w="1658940">
                  <a:extLst>
                    <a:ext uri="{9D8B030D-6E8A-4147-A177-3AD203B41FA5}">
                      <a16:colId xmlns:a16="http://schemas.microsoft.com/office/drawing/2014/main" val="4023762370"/>
                    </a:ext>
                  </a:extLst>
                </a:gridCol>
                <a:gridCol w="1658940">
                  <a:extLst>
                    <a:ext uri="{9D8B030D-6E8A-4147-A177-3AD203B41FA5}">
                      <a16:colId xmlns:a16="http://schemas.microsoft.com/office/drawing/2014/main" val="857106813"/>
                    </a:ext>
                  </a:extLst>
                </a:gridCol>
                <a:gridCol w="1659721">
                  <a:extLst>
                    <a:ext uri="{9D8B030D-6E8A-4147-A177-3AD203B41FA5}">
                      <a16:colId xmlns:a16="http://schemas.microsoft.com/office/drawing/2014/main" val="294847300"/>
                    </a:ext>
                  </a:extLst>
                </a:gridCol>
              </a:tblGrid>
              <a:tr h="706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35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 dirty="0">
                          <a:effectLst/>
                        </a:rPr>
                        <a:t>Доля обучающихся, выбирающих для сдачи предмет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350" dirty="0">
                          <a:effectLst/>
                        </a:rPr>
                        <a:t>Доля участников, набравших балл ниже минимального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350" dirty="0">
                          <a:effectLst/>
                        </a:rPr>
                        <a:t>Доля участников, получивших тестовый балл от минимального балла до 60 баллов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350" dirty="0">
                          <a:effectLst/>
                        </a:rPr>
                        <a:t>Доля участников, получивших от 61 до 80 баллов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350" dirty="0">
                          <a:effectLst/>
                        </a:rPr>
                        <a:t>Доля участников, получивших от 81 до 100 баллов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350" dirty="0">
                          <a:effectLst/>
                        </a:rPr>
                        <a:t>Количество участников, получивших 100 баллов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82611033"/>
                  </a:ext>
                </a:extLst>
              </a:tr>
              <a:tr h="154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>
                          <a:effectLst/>
                        </a:rPr>
                        <a:t>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>
                          <a:effectLst/>
                        </a:rPr>
                        <a:t>22,5%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>
                          <a:effectLst/>
                        </a:rPr>
                        <a:t>33,3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>
                          <a:effectLst/>
                        </a:rPr>
                        <a:t>55,6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>
                          <a:effectLst/>
                        </a:rPr>
                        <a:t>11,1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589658787"/>
                  </a:ext>
                </a:extLst>
              </a:tr>
              <a:tr h="154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>
                          <a:effectLst/>
                        </a:rPr>
                        <a:t>2022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>
                          <a:effectLst/>
                        </a:rPr>
                        <a:t>19,2%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>
                          <a:effectLst/>
                        </a:rPr>
                        <a:t>80,0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>
                          <a:effectLst/>
                        </a:rPr>
                        <a:t>20,0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20789296"/>
                  </a:ext>
                </a:extLst>
              </a:tr>
              <a:tr h="154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>
                          <a:effectLst/>
                        </a:rPr>
                        <a:t>2023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>
                          <a:effectLst/>
                        </a:rPr>
                        <a:t>23,3%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>
                          <a:effectLst/>
                        </a:rPr>
                        <a:t>100,0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30031941"/>
                  </a:ext>
                </a:extLst>
              </a:tr>
              <a:tr h="154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>
                          <a:effectLst/>
                        </a:rPr>
                        <a:t>2024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>
                          <a:effectLst/>
                        </a:rPr>
                        <a:t>16,7%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>
                          <a:effectLst/>
                        </a:rPr>
                        <a:t>75,0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>
                          <a:effectLst/>
                        </a:rPr>
                        <a:t>12,5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>
                          <a:effectLst/>
                        </a:rPr>
                        <a:t>12,5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 dirty="0">
                          <a:effectLst/>
                        </a:rPr>
                        <a:t>1  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510396948"/>
                  </a:ext>
                </a:extLst>
              </a:tr>
              <a:tr h="160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>
                          <a:effectLst/>
                        </a:rPr>
                        <a:t>2025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4,3%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100,0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766495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D5B43705-37F0-C1DE-9163-597019C17803}"/>
              </a:ext>
            </a:extLst>
          </p:cNvPr>
          <p:cNvSpPr txBox="1"/>
          <p:nvPr/>
        </p:nvSpPr>
        <p:spPr>
          <a:xfrm rot="16200000">
            <a:off x="-122343" y="3578582"/>
            <a:ext cx="964928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Химия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D5FBDA4A-824C-F6B3-C635-170E3BB22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899467"/>
              </p:ext>
            </p:extLst>
          </p:nvPr>
        </p:nvGraphicFramePr>
        <p:xfrm>
          <a:off x="566686" y="3423268"/>
          <a:ext cx="11402675" cy="8823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6391">
                  <a:extLst>
                    <a:ext uri="{9D8B030D-6E8A-4147-A177-3AD203B41FA5}">
                      <a16:colId xmlns:a16="http://schemas.microsoft.com/office/drawing/2014/main" val="3628890589"/>
                    </a:ext>
                  </a:extLst>
                </a:gridCol>
                <a:gridCol w="1501009">
                  <a:extLst>
                    <a:ext uri="{9D8B030D-6E8A-4147-A177-3AD203B41FA5}">
                      <a16:colId xmlns:a16="http://schemas.microsoft.com/office/drawing/2014/main" val="2423837813"/>
                    </a:ext>
                  </a:extLst>
                </a:gridCol>
                <a:gridCol w="1816190">
                  <a:extLst>
                    <a:ext uri="{9D8B030D-6E8A-4147-A177-3AD203B41FA5}">
                      <a16:colId xmlns:a16="http://schemas.microsoft.com/office/drawing/2014/main" val="1010326240"/>
                    </a:ext>
                  </a:extLst>
                </a:gridCol>
                <a:gridCol w="2322507">
                  <a:extLst>
                    <a:ext uri="{9D8B030D-6E8A-4147-A177-3AD203B41FA5}">
                      <a16:colId xmlns:a16="http://schemas.microsoft.com/office/drawing/2014/main" val="3424443545"/>
                    </a:ext>
                  </a:extLst>
                </a:gridCol>
                <a:gridCol w="1658599">
                  <a:extLst>
                    <a:ext uri="{9D8B030D-6E8A-4147-A177-3AD203B41FA5}">
                      <a16:colId xmlns:a16="http://schemas.microsoft.com/office/drawing/2014/main" val="3172745988"/>
                    </a:ext>
                  </a:extLst>
                </a:gridCol>
                <a:gridCol w="1658599">
                  <a:extLst>
                    <a:ext uri="{9D8B030D-6E8A-4147-A177-3AD203B41FA5}">
                      <a16:colId xmlns:a16="http://schemas.microsoft.com/office/drawing/2014/main" val="789822618"/>
                    </a:ext>
                  </a:extLst>
                </a:gridCol>
                <a:gridCol w="1659380">
                  <a:extLst>
                    <a:ext uri="{9D8B030D-6E8A-4147-A177-3AD203B41FA5}">
                      <a16:colId xmlns:a16="http://schemas.microsoft.com/office/drawing/2014/main" val="2526425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 dirty="0">
                          <a:effectLst/>
                        </a:rPr>
                        <a:t>2022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 dirty="0">
                          <a:effectLst/>
                        </a:rPr>
                        <a:t>3,85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 dirty="0">
                          <a:effectLst/>
                        </a:rPr>
                        <a:t>100,0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670662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>
                          <a:effectLst/>
                        </a:rPr>
                        <a:t>2023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>
                          <a:effectLst/>
                        </a:rPr>
                        <a:t>9,30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 dirty="0">
                          <a:effectLst/>
                        </a:rPr>
                        <a:t>75,0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>
                          <a:effectLst/>
                        </a:rPr>
                        <a:t>25,0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10735401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>
                          <a:effectLst/>
                        </a:rPr>
                        <a:t>2024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>
                          <a:effectLst/>
                        </a:rPr>
                        <a:t>4,17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>
                          <a:effectLst/>
                        </a:rPr>
                        <a:t>50,0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>
                          <a:effectLst/>
                        </a:rPr>
                        <a:t>50,0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86533864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>
                          <a:effectLst/>
                        </a:rPr>
                        <a:t>2025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>
                          <a:effectLst/>
                        </a:rPr>
                        <a:t>4,3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>
                          <a:effectLst/>
                        </a:rPr>
                        <a:t>50,0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 dirty="0">
                          <a:effectLst/>
                        </a:rPr>
                        <a:t>50,0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 dirty="0">
                          <a:effectLst/>
                        </a:rPr>
                        <a:t>0,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5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27013778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438A78A-B4D0-CA49-BB27-C4D7411683E8}"/>
              </a:ext>
            </a:extLst>
          </p:cNvPr>
          <p:cNvSpPr txBox="1"/>
          <p:nvPr/>
        </p:nvSpPr>
        <p:spPr>
          <a:xfrm rot="16200000">
            <a:off x="-354326" y="4534961"/>
            <a:ext cx="1401340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Биология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38DC4473-823D-B899-C699-3E31D3B8C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148368"/>
              </p:ext>
            </p:extLst>
          </p:nvPr>
        </p:nvGraphicFramePr>
        <p:xfrm>
          <a:off x="566687" y="4442157"/>
          <a:ext cx="11402674" cy="917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6391">
                  <a:extLst>
                    <a:ext uri="{9D8B030D-6E8A-4147-A177-3AD203B41FA5}">
                      <a16:colId xmlns:a16="http://schemas.microsoft.com/office/drawing/2014/main" val="3943132162"/>
                    </a:ext>
                  </a:extLst>
                </a:gridCol>
                <a:gridCol w="1395689">
                  <a:extLst>
                    <a:ext uri="{9D8B030D-6E8A-4147-A177-3AD203B41FA5}">
                      <a16:colId xmlns:a16="http://schemas.microsoft.com/office/drawing/2014/main" val="1938323601"/>
                    </a:ext>
                  </a:extLst>
                </a:gridCol>
                <a:gridCol w="1921510">
                  <a:extLst>
                    <a:ext uri="{9D8B030D-6E8A-4147-A177-3AD203B41FA5}">
                      <a16:colId xmlns:a16="http://schemas.microsoft.com/office/drawing/2014/main" val="1090518152"/>
                    </a:ext>
                  </a:extLst>
                </a:gridCol>
                <a:gridCol w="2322507">
                  <a:extLst>
                    <a:ext uri="{9D8B030D-6E8A-4147-A177-3AD203B41FA5}">
                      <a16:colId xmlns:a16="http://schemas.microsoft.com/office/drawing/2014/main" val="1287435012"/>
                    </a:ext>
                  </a:extLst>
                </a:gridCol>
                <a:gridCol w="1658599">
                  <a:extLst>
                    <a:ext uri="{9D8B030D-6E8A-4147-A177-3AD203B41FA5}">
                      <a16:colId xmlns:a16="http://schemas.microsoft.com/office/drawing/2014/main" val="4009707373"/>
                    </a:ext>
                  </a:extLst>
                </a:gridCol>
                <a:gridCol w="1658599">
                  <a:extLst>
                    <a:ext uri="{9D8B030D-6E8A-4147-A177-3AD203B41FA5}">
                      <a16:colId xmlns:a16="http://schemas.microsoft.com/office/drawing/2014/main" val="3013749026"/>
                    </a:ext>
                  </a:extLst>
                </a:gridCol>
                <a:gridCol w="1659379">
                  <a:extLst>
                    <a:ext uri="{9D8B030D-6E8A-4147-A177-3AD203B41FA5}">
                      <a16:colId xmlns:a16="http://schemas.microsoft.com/office/drawing/2014/main" val="2404208990"/>
                    </a:ext>
                  </a:extLst>
                </a:gridCol>
              </a:tblGrid>
              <a:tr h="222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2022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14,29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57,14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42,86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014627129"/>
                  </a:ext>
                </a:extLst>
              </a:tr>
              <a:tr h="222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2023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33,33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35,71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57,14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7,14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053984926"/>
                  </a:ext>
                </a:extLst>
              </a:tr>
              <a:tr h="222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2024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6,25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66,67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33,33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76411199"/>
                  </a:ext>
                </a:extLst>
              </a:tr>
              <a:tr h="222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2025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10,6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60,0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40,0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29915970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52D9A996-C681-086C-0518-A1009B84C188}"/>
              </a:ext>
            </a:extLst>
          </p:cNvPr>
          <p:cNvSpPr txBox="1"/>
          <p:nvPr/>
        </p:nvSpPr>
        <p:spPr>
          <a:xfrm rot="16200000">
            <a:off x="-136389" y="2131040"/>
            <a:ext cx="10664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Физика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Таблица 24">
            <a:extLst>
              <a:ext uri="{FF2B5EF4-FFF2-40B4-BE49-F238E27FC236}">
                <a16:creationId xmlns:a16="http://schemas.microsoft.com/office/drawing/2014/main" id="{6CE28F42-61B0-EB71-F51E-CCF7CD2EB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122393"/>
              </p:ext>
            </p:extLst>
          </p:nvPr>
        </p:nvGraphicFramePr>
        <p:xfrm>
          <a:off x="566687" y="5430973"/>
          <a:ext cx="11402674" cy="1360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6391">
                  <a:extLst>
                    <a:ext uri="{9D8B030D-6E8A-4147-A177-3AD203B41FA5}">
                      <a16:colId xmlns:a16="http://schemas.microsoft.com/office/drawing/2014/main" val="2147120717"/>
                    </a:ext>
                  </a:extLst>
                </a:gridCol>
                <a:gridCol w="1385547">
                  <a:extLst>
                    <a:ext uri="{9D8B030D-6E8A-4147-A177-3AD203B41FA5}">
                      <a16:colId xmlns:a16="http://schemas.microsoft.com/office/drawing/2014/main" val="2943920290"/>
                    </a:ext>
                  </a:extLst>
                </a:gridCol>
                <a:gridCol w="1931652">
                  <a:extLst>
                    <a:ext uri="{9D8B030D-6E8A-4147-A177-3AD203B41FA5}">
                      <a16:colId xmlns:a16="http://schemas.microsoft.com/office/drawing/2014/main" val="3235269227"/>
                    </a:ext>
                  </a:extLst>
                </a:gridCol>
                <a:gridCol w="2322507">
                  <a:extLst>
                    <a:ext uri="{9D8B030D-6E8A-4147-A177-3AD203B41FA5}">
                      <a16:colId xmlns:a16="http://schemas.microsoft.com/office/drawing/2014/main" val="3081269271"/>
                    </a:ext>
                  </a:extLst>
                </a:gridCol>
                <a:gridCol w="1658599">
                  <a:extLst>
                    <a:ext uri="{9D8B030D-6E8A-4147-A177-3AD203B41FA5}">
                      <a16:colId xmlns:a16="http://schemas.microsoft.com/office/drawing/2014/main" val="293687301"/>
                    </a:ext>
                  </a:extLst>
                </a:gridCol>
                <a:gridCol w="1658599">
                  <a:extLst>
                    <a:ext uri="{9D8B030D-6E8A-4147-A177-3AD203B41FA5}">
                      <a16:colId xmlns:a16="http://schemas.microsoft.com/office/drawing/2014/main" val="1312158802"/>
                    </a:ext>
                  </a:extLst>
                </a:gridCol>
                <a:gridCol w="1659379">
                  <a:extLst>
                    <a:ext uri="{9D8B030D-6E8A-4147-A177-3AD203B41FA5}">
                      <a16:colId xmlns:a16="http://schemas.microsoft.com/office/drawing/2014/main" val="958463044"/>
                    </a:ext>
                  </a:extLst>
                </a:gridCol>
              </a:tblGrid>
              <a:tr h="272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50,00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65,00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35,00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994913034"/>
                  </a:ext>
                </a:extLst>
              </a:tr>
              <a:tr h="272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2022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48,08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68,00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32,00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556482867"/>
                  </a:ext>
                </a:extLst>
              </a:tr>
              <a:tr h="272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2023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52,38 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18,18 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63,64 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34,78 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0 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891584658"/>
                  </a:ext>
                </a:extLst>
              </a:tr>
              <a:tr h="272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2024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50,00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8,33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45,83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29,17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16,67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062033270"/>
                  </a:ext>
                </a:extLst>
              </a:tr>
              <a:tr h="272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 dirty="0">
                          <a:effectLst/>
                        </a:rPr>
                        <a:t>2025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31,9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46,7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 dirty="0">
                          <a:effectLst/>
                        </a:rPr>
                        <a:t>53,3%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126497418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09171D31-F260-9D82-4E9A-E48E183CCD66}"/>
              </a:ext>
            </a:extLst>
          </p:cNvPr>
          <p:cNvSpPr txBox="1"/>
          <p:nvPr/>
        </p:nvSpPr>
        <p:spPr>
          <a:xfrm rot="16200000">
            <a:off x="-454430" y="5861884"/>
            <a:ext cx="1601549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Математика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13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296FE94B-8032-4995-964F-11487B5B19D7}"/>
              </a:ext>
            </a:extLst>
          </p:cNvPr>
          <p:cNvSpPr/>
          <p:nvPr/>
        </p:nvSpPr>
        <p:spPr>
          <a:xfrm rot="2335442">
            <a:off x="10672828" y="-419499"/>
            <a:ext cx="838996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A5AE69B3-48D2-4DEF-96D9-B8930A14FC45}"/>
              </a:ext>
            </a:extLst>
          </p:cNvPr>
          <p:cNvSpPr/>
          <p:nvPr/>
        </p:nvSpPr>
        <p:spPr>
          <a:xfrm rot="1230230">
            <a:off x="10826039" y="-122267"/>
            <a:ext cx="652615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78D52D56-13D0-4778-9DD9-5F8BECFFADFA}"/>
              </a:ext>
            </a:extLst>
          </p:cNvPr>
          <p:cNvSpPr/>
          <p:nvPr/>
        </p:nvSpPr>
        <p:spPr>
          <a:xfrm rot="20039229">
            <a:off x="11111183" y="226957"/>
            <a:ext cx="433538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5DF939B-98F6-479A-B773-32A778456F10}"/>
              </a:ext>
            </a:extLst>
          </p:cNvPr>
          <p:cNvSpPr/>
          <p:nvPr/>
        </p:nvSpPr>
        <p:spPr>
          <a:xfrm rot="18088162">
            <a:off x="11371512" y="449681"/>
            <a:ext cx="333942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F7DFFB4-E97F-4B13-9B0F-131331CEDA2C}"/>
              </a:ext>
            </a:extLst>
          </p:cNvPr>
          <p:cNvSpPr/>
          <p:nvPr/>
        </p:nvSpPr>
        <p:spPr>
          <a:xfrm rot="820829">
            <a:off x="11590977" y="591289"/>
            <a:ext cx="218183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CD1662C-49E4-4969-B6F7-4A00AE72DC90}"/>
              </a:ext>
            </a:extLst>
          </p:cNvPr>
          <p:cNvSpPr/>
          <p:nvPr/>
        </p:nvSpPr>
        <p:spPr>
          <a:xfrm rot="1033092">
            <a:off x="11727863" y="663589"/>
            <a:ext cx="141345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134E6AE-8874-4E38-86DD-919B02C347C6}"/>
              </a:ext>
            </a:extLst>
          </p:cNvPr>
          <p:cNvSpPr/>
          <p:nvPr/>
        </p:nvSpPr>
        <p:spPr>
          <a:xfrm rot="18543468">
            <a:off x="-234224" y="6077062"/>
            <a:ext cx="838996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37EE293-A3AB-49C7-B0C1-6A55584DCD40}"/>
              </a:ext>
            </a:extLst>
          </p:cNvPr>
          <p:cNvSpPr/>
          <p:nvPr/>
        </p:nvSpPr>
        <p:spPr>
          <a:xfrm rot="20608762">
            <a:off x="194032" y="5959755"/>
            <a:ext cx="652615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C97D387-9994-4310-8650-E447DDC66988}"/>
              </a:ext>
            </a:extLst>
          </p:cNvPr>
          <p:cNvSpPr/>
          <p:nvPr/>
        </p:nvSpPr>
        <p:spPr>
          <a:xfrm rot="19000804">
            <a:off x="649915" y="6020079"/>
            <a:ext cx="433538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9C619F4A-3051-4994-B8D5-3F8810B04FC6}"/>
              </a:ext>
            </a:extLst>
          </p:cNvPr>
          <p:cNvSpPr/>
          <p:nvPr/>
        </p:nvSpPr>
        <p:spPr>
          <a:xfrm rot="325759">
            <a:off x="933438" y="6227594"/>
            <a:ext cx="333942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D6435B7-846C-4D99-96B0-81232BCD59B0}"/>
              </a:ext>
            </a:extLst>
          </p:cNvPr>
          <p:cNvSpPr/>
          <p:nvPr/>
        </p:nvSpPr>
        <p:spPr>
          <a:xfrm rot="2262876">
            <a:off x="1146288" y="6384995"/>
            <a:ext cx="218183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D0641A2-E13D-47A1-9009-E0421590865D}"/>
              </a:ext>
            </a:extLst>
          </p:cNvPr>
          <p:cNvSpPr/>
          <p:nvPr/>
        </p:nvSpPr>
        <p:spPr>
          <a:xfrm rot="3035212">
            <a:off x="1285200" y="6528624"/>
            <a:ext cx="141345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32E81D4-8DC7-406D-9338-402351B1E17C}"/>
              </a:ext>
            </a:extLst>
          </p:cNvPr>
          <p:cNvSpPr/>
          <p:nvPr/>
        </p:nvSpPr>
        <p:spPr>
          <a:xfrm rot="20352775">
            <a:off x="11878083" y="739799"/>
            <a:ext cx="92265" cy="94773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9243E46-F60C-4408-A2DD-9D4EEA6B64CF}"/>
              </a:ext>
            </a:extLst>
          </p:cNvPr>
          <p:cNvSpPr/>
          <p:nvPr/>
        </p:nvSpPr>
        <p:spPr>
          <a:xfrm>
            <a:off x="1377117" y="6639150"/>
            <a:ext cx="101704" cy="105079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75CE1162-170C-4EED-81A4-4972B7614E5C}"/>
              </a:ext>
            </a:extLst>
          </p:cNvPr>
          <p:cNvSpPr txBox="1">
            <a:spLocks/>
          </p:cNvSpPr>
          <p:nvPr/>
        </p:nvSpPr>
        <p:spPr>
          <a:xfrm>
            <a:off x="1556657" y="5388428"/>
            <a:ext cx="3918857" cy="783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8111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3" descr="C:\Рабочая папка\ГЕРБ ОТДЕЛА 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313" y="162839"/>
            <a:ext cx="832749" cy="756535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37995" y="4146115"/>
            <a:ext cx="1160886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«В 2025 году стартовали </a:t>
            </a: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НОВЫЕ НАЦИОНАЛЬНЫЕ ПРОЕКТЫ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По сути, это ключевые, базовые инструменты созидания, формирования будущего страны. Они консолидируют усилия всех уровней власти, предпринимательских и научных кругов, наших институтов развития, общественных объединений по достижению </a:t>
            </a: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НАЦИОНАЛЬНЫХ ЦЕЛЕЙ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.»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В.В. Путин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C:\Users\User\Documents\Новая папка\1 слайд\1715246920_screenshot_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090" y="1267090"/>
            <a:ext cx="4684736" cy="2737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1" name="Picture 3" descr="C:\Users\User\Documents\Новая папка\1 слайд\К указу Презединт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8194" y="1254979"/>
            <a:ext cx="6510895" cy="2747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4096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54F5E6-6AE1-0D88-013B-1F491AE84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94E6F9D8-42CF-5335-AD02-9173A1A99665}"/>
              </a:ext>
            </a:extLst>
          </p:cNvPr>
          <p:cNvSpPr/>
          <p:nvPr/>
        </p:nvSpPr>
        <p:spPr>
          <a:xfrm rot="2335442">
            <a:off x="10672828" y="-419499"/>
            <a:ext cx="838996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745A5077-348A-2ECF-2591-57C19B5180FE}"/>
              </a:ext>
            </a:extLst>
          </p:cNvPr>
          <p:cNvSpPr/>
          <p:nvPr/>
        </p:nvSpPr>
        <p:spPr>
          <a:xfrm rot="1230230">
            <a:off x="10826039" y="-122267"/>
            <a:ext cx="652615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D6734C58-68C9-010A-7A35-6AA8C5C7617C}"/>
              </a:ext>
            </a:extLst>
          </p:cNvPr>
          <p:cNvSpPr/>
          <p:nvPr/>
        </p:nvSpPr>
        <p:spPr>
          <a:xfrm rot="20039229">
            <a:off x="11111183" y="226957"/>
            <a:ext cx="433538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42C7F7D-AEEB-67E4-03A0-2D913A16E769}"/>
              </a:ext>
            </a:extLst>
          </p:cNvPr>
          <p:cNvSpPr/>
          <p:nvPr/>
        </p:nvSpPr>
        <p:spPr>
          <a:xfrm rot="18088162">
            <a:off x="11371512" y="449681"/>
            <a:ext cx="333942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4453502-79FB-329E-BC14-0C9F8D2756A3}"/>
              </a:ext>
            </a:extLst>
          </p:cNvPr>
          <p:cNvSpPr/>
          <p:nvPr/>
        </p:nvSpPr>
        <p:spPr>
          <a:xfrm rot="820829">
            <a:off x="11590977" y="591289"/>
            <a:ext cx="218183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B649793-2A73-7C8C-13E7-1CF26532D373}"/>
              </a:ext>
            </a:extLst>
          </p:cNvPr>
          <p:cNvSpPr/>
          <p:nvPr/>
        </p:nvSpPr>
        <p:spPr>
          <a:xfrm rot="1033092">
            <a:off x="11727863" y="663589"/>
            <a:ext cx="141345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8432E5B-B285-B019-6119-D9AAB47D2183}"/>
              </a:ext>
            </a:extLst>
          </p:cNvPr>
          <p:cNvSpPr/>
          <p:nvPr/>
        </p:nvSpPr>
        <p:spPr>
          <a:xfrm rot="20352775">
            <a:off x="11878083" y="739799"/>
            <a:ext cx="92265" cy="94773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79CF8500-2D5A-10C5-F0D7-13891BAB7210}"/>
              </a:ext>
            </a:extLst>
          </p:cNvPr>
          <p:cNvSpPr txBox="1">
            <a:spLocks/>
          </p:cNvSpPr>
          <p:nvPr/>
        </p:nvSpPr>
        <p:spPr>
          <a:xfrm>
            <a:off x="1556657" y="5388428"/>
            <a:ext cx="3918857" cy="783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8111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3" descr="C:\Рабочая папка\ГЕРБ ОТДЕЛА 22.png">
            <a:extLst>
              <a:ext uri="{FF2B5EF4-FFF2-40B4-BE49-F238E27FC236}">
                <a16:creationId xmlns:a16="http://schemas.microsoft.com/office/drawing/2014/main" id="{F75E30C1-217D-358D-43D0-FD81F3114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313" y="162839"/>
            <a:ext cx="832749" cy="756535"/>
          </a:xfrm>
          <a:prstGeom prst="rect">
            <a:avLst/>
          </a:prstGeom>
          <a:noFill/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EF6A6E87-44F5-754F-20C6-E5EC81369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0180" y="246221"/>
            <a:ext cx="93322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>
                <a:solidFill>
                  <a:srgbClr val="58111C"/>
                </a:solidFill>
              </a:rPr>
              <a:t>АНАЛИЗ ПО КАДРАМ (ДАННЫЕ ИЗ ЦИФРОВОГО КАБИНЕТА МУНИЦИПАЛИТЕТА)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BD2371D-6294-7421-4F04-659C26B93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824457"/>
              </p:ext>
            </p:extLst>
          </p:nvPr>
        </p:nvGraphicFramePr>
        <p:xfrm>
          <a:off x="296688" y="1281094"/>
          <a:ext cx="11398922" cy="29390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2579">
                  <a:extLst>
                    <a:ext uri="{9D8B030D-6E8A-4147-A177-3AD203B41FA5}">
                      <a16:colId xmlns:a16="http://schemas.microsoft.com/office/drawing/2014/main" val="3327297362"/>
                    </a:ext>
                  </a:extLst>
                </a:gridCol>
                <a:gridCol w="1079809">
                  <a:extLst>
                    <a:ext uri="{9D8B030D-6E8A-4147-A177-3AD203B41FA5}">
                      <a16:colId xmlns:a16="http://schemas.microsoft.com/office/drawing/2014/main" val="2167246361"/>
                    </a:ext>
                  </a:extLst>
                </a:gridCol>
                <a:gridCol w="1002011">
                  <a:extLst>
                    <a:ext uri="{9D8B030D-6E8A-4147-A177-3AD203B41FA5}">
                      <a16:colId xmlns:a16="http://schemas.microsoft.com/office/drawing/2014/main" val="2086496880"/>
                    </a:ext>
                  </a:extLst>
                </a:gridCol>
                <a:gridCol w="1068561">
                  <a:extLst>
                    <a:ext uri="{9D8B030D-6E8A-4147-A177-3AD203B41FA5}">
                      <a16:colId xmlns:a16="http://schemas.microsoft.com/office/drawing/2014/main" val="3379871552"/>
                    </a:ext>
                  </a:extLst>
                </a:gridCol>
                <a:gridCol w="924211">
                  <a:extLst>
                    <a:ext uri="{9D8B030D-6E8A-4147-A177-3AD203B41FA5}">
                      <a16:colId xmlns:a16="http://schemas.microsoft.com/office/drawing/2014/main" val="697104565"/>
                    </a:ext>
                  </a:extLst>
                </a:gridCol>
                <a:gridCol w="1068561">
                  <a:extLst>
                    <a:ext uri="{9D8B030D-6E8A-4147-A177-3AD203B41FA5}">
                      <a16:colId xmlns:a16="http://schemas.microsoft.com/office/drawing/2014/main" val="3694510791"/>
                    </a:ext>
                  </a:extLst>
                </a:gridCol>
                <a:gridCol w="1068561">
                  <a:extLst>
                    <a:ext uri="{9D8B030D-6E8A-4147-A177-3AD203B41FA5}">
                      <a16:colId xmlns:a16="http://schemas.microsoft.com/office/drawing/2014/main" val="3935897531"/>
                    </a:ext>
                  </a:extLst>
                </a:gridCol>
                <a:gridCol w="1068561">
                  <a:extLst>
                    <a:ext uri="{9D8B030D-6E8A-4147-A177-3AD203B41FA5}">
                      <a16:colId xmlns:a16="http://schemas.microsoft.com/office/drawing/2014/main" val="1984927284"/>
                    </a:ext>
                  </a:extLst>
                </a:gridCol>
                <a:gridCol w="1068561">
                  <a:extLst>
                    <a:ext uri="{9D8B030D-6E8A-4147-A177-3AD203B41FA5}">
                      <a16:colId xmlns:a16="http://schemas.microsoft.com/office/drawing/2014/main" val="3595388267"/>
                    </a:ext>
                  </a:extLst>
                </a:gridCol>
                <a:gridCol w="929835">
                  <a:extLst>
                    <a:ext uri="{9D8B030D-6E8A-4147-A177-3AD203B41FA5}">
                      <a16:colId xmlns:a16="http://schemas.microsoft.com/office/drawing/2014/main" val="3438751593"/>
                    </a:ext>
                  </a:extLst>
                </a:gridCol>
                <a:gridCol w="797672">
                  <a:extLst>
                    <a:ext uri="{9D8B030D-6E8A-4147-A177-3AD203B41FA5}">
                      <a16:colId xmlns:a16="http://schemas.microsoft.com/office/drawing/2014/main" val="3104837011"/>
                    </a:ext>
                  </a:extLst>
                </a:gridCol>
              </a:tblGrid>
              <a:tr h="33922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00" dirty="0">
                          <a:effectLst/>
                        </a:rPr>
                        <a:t>Предмет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00" dirty="0">
                          <a:effectLst/>
                        </a:rPr>
                        <a:t>Штатное расписание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00" dirty="0">
                          <a:effectLst/>
                        </a:rPr>
                        <a:t>Вакантные должности (ед.)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00" dirty="0">
                          <a:effectLst/>
                        </a:rPr>
                        <a:t>Образование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00">
                          <a:effectLst/>
                        </a:rPr>
                        <a:t>Квалификационная категория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00">
                          <a:effectLst/>
                        </a:rPr>
                        <a:t>Возраст педагогов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110981"/>
                  </a:ext>
                </a:extLst>
              </a:tr>
              <a:tr h="688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00">
                          <a:effectLst/>
                        </a:rPr>
                        <a:t>Всего учителей (чел.)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00">
                          <a:effectLst/>
                        </a:rPr>
                        <a:t>Число ставок по штату (ед.)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00">
                          <a:effectLst/>
                        </a:rPr>
                        <a:t>Занято ставок (ед.)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000">
                          <a:effectLst/>
                        </a:rPr>
                        <a:t>Высшее (чел.)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000" dirty="0">
                          <a:effectLst/>
                        </a:rPr>
                        <a:t>Из них педагогическое (чел.)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000" dirty="0">
                          <a:effectLst/>
                        </a:rPr>
                        <a:t>Высшая (чел.)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000" dirty="0">
                          <a:effectLst/>
                        </a:rPr>
                        <a:t>Первая (чел.)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000" dirty="0">
                          <a:effectLst/>
                        </a:rPr>
                        <a:t>60-64 года (чел.)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000" dirty="0">
                          <a:effectLst/>
                        </a:rPr>
                        <a:t>65 и более (чел.)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extLst>
                  <a:ext uri="{0D108BD9-81ED-4DB2-BD59-A6C34878D82A}">
                    <a16:rowId xmlns:a16="http://schemas.microsoft.com/office/drawing/2014/main" val="3861161791"/>
                  </a:ext>
                </a:extLst>
              </a:tr>
              <a:tr h="503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8.45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8.45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extLst>
                  <a:ext uri="{0D108BD9-81ED-4DB2-BD59-A6C34878D82A}">
                    <a16:rowId xmlns:a16="http://schemas.microsoft.com/office/drawing/2014/main" val="2554421451"/>
                  </a:ext>
                </a:extLst>
              </a:tr>
              <a:tr h="503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26.7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26.7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extLst>
                  <a:ext uri="{0D108BD9-81ED-4DB2-BD59-A6C34878D82A}">
                    <a16:rowId xmlns:a16="http://schemas.microsoft.com/office/drawing/2014/main" val="2314681858"/>
                  </a:ext>
                </a:extLst>
              </a:tr>
              <a:tr h="503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2.9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2.9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extLst>
                  <a:ext uri="{0D108BD9-81ED-4DB2-BD59-A6C34878D82A}">
                    <a16:rowId xmlns:a16="http://schemas.microsoft.com/office/drawing/2014/main" val="3746031352"/>
                  </a:ext>
                </a:extLst>
              </a:tr>
              <a:tr h="401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9.05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9.05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55"/>
                        </a:spcAft>
                        <a:buNone/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58" marR="48258" marT="0" marB="0" anchor="ctr"/>
                </a:tc>
                <a:extLst>
                  <a:ext uri="{0D108BD9-81ED-4DB2-BD59-A6C34878D82A}">
                    <a16:rowId xmlns:a16="http://schemas.microsoft.com/office/drawing/2014/main" val="2580167348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90285" y="4566011"/>
          <a:ext cx="11474995" cy="1472184"/>
        </p:xfrm>
        <a:graphic>
          <a:graphicData uri="http://schemas.openxmlformats.org/drawingml/2006/table">
            <a:tbl>
              <a:tblPr>
                <a:tableStyleId>{91EBBBCC-DAD2-459C-BE2E-F6DE35CF9A28}</a:tableStyleId>
              </a:tblPr>
              <a:tblGrid>
                <a:gridCol w="4821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3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0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- 100% педагогов имеют высшее образование;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- Доля педагогов в возрасте от 60 до 65 лет: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физика – 22%;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математика – 33%;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 химия – 0%;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биология – 43%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- Доля педагогов, имеющих базовое профильное педагогическое образование – 65%, с переподготовкой – 35%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- Доля педагогов, имеющие предметные курсы за последние 5 лет – 65%;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- Доля педагогов, прошедших КПК по вопросам реализации программ на углубленном уровне – 17,5%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- Средняя нагрузка от 09 до 1,3 ставки;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283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46E19E-3C3E-E872-43AE-4FC098477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9A609E6A-6AA7-AD1C-5513-8E50C316B0E4}"/>
              </a:ext>
            </a:extLst>
          </p:cNvPr>
          <p:cNvSpPr/>
          <p:nvPr/>
        </p:nvSpPr>
        <p:spPr>
          <a:xfrm rot="2335442">
            <a:off x="10672828" y="-419499"/>
            <a:ext cx="838996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4FB75603-88BC-F19C-9072-7D36546A896F}"/>
              </a:ext>
            </a:extLst>
          </p:cNvPr>
          <p:cNvSpPr/>
          <p:nvPr/>
        </p:nvSpPr>
        <p:spPr>
          <a:xfrm rot="1230230">
            <a:off x="10826039" y="-122267"/>
            <a:ext cx="652615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2BE84115-8CA5-D820-C1F8-10FDF117DD65}"/>
              </a:ext>
            </a:extLst>
          </p:cNvPr>
          <p:cNvSpPr/>
          <p:nvPr/>
        </p:nvSpPr>
        <p:spPr>
          <a:xfrm rot="20039229">
            <a:off x="11111183" y="226957"/>
            <a:ext cx="433538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BEDA307-66AD-4758-22C0-2A8F2B496B59}"/>
              </a:ext>
            </a:extLst>
          </p:cNvPr>
          <p:cNvSpPr/>
          <p:nvPr/>
        </p:nvSpPr>
        <p:spPr>
          <a:xfrm rot="18088162">
            <a:off x="11371512" y="449681"/>
            <a:ext cx="333942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D6124DB-1AA1-00F0-87C2-89170D412486}"/>
              </a:ext>
            </a:extLst>
          </p:cNvPr>
          <p:cNvSpPr/>
          <p:nvPr/>
        </p:nvSpPr>
        <p:spPr>
          <a:xfrm rot="820829">
            <a:off x="11590977" y="591289"/>
            <a:ext cx="218183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DC93904-F4DE-7BE5-4C2B-AD66EDC08E47}"/>
              </a:ext>
            </a:extLst>
          </p:cNvPr>
          <p:cNvSpPr/>
          <p:nvPr/>
        </p:nvSpPr>
        <p:spPr>
          <a:xfrm rot="1033092">
            <a:off x="11727863" y="663589"/>
            <a:ext cx="141345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CBD8885-E9A4-2AC9-B7D9-71CA903E1EDC}"/>
              </a:ext>
            </a:extLst>
          </p:cNvPr>
          <p:cNvSpPr/>
          <p:nvPr/>
        </p:nvSpPr>
        <p:spPr>
          <a:xfrm rot="20352775">
            <a:off x="11878083" y="739799"/>
            <a:ext cx="92265" cy="94773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0E8D60F7-0D2C-5888-B08B-8F27016CE8C2}"/>
              </a:ext>
            </a:extLst>
          </p:cNvPr>
          <p:cNvSpPr txBox="1">
            <a:spLocks/>
          </p:cNvSpPr>
          <p:nvPr/>
        </p:nvSpPr>
        <p:spPr>
          <a:xfrm>
            <a:off x="1556657" y="5388428"/>
            <a:ext cx="3918857" cy="783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8111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3" descr="C:\Рабочая папка\ГЕРБ ОТДЕЛА 22.png">
            <a:extLst>
              <a:ext uri="{FF2B5EF4-FFF2-40B4-BE49-F238E27FC236}">
                <a16:creationId xmlns:a16="http://schemas.microsoft.com/office/drawing/2014/main" id="{2AFEFFB2-CCC6-FCAC-1982-7D4A6F416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313" y="162839"/>
            <a:ext cx="832749" cy="756535"/>
          </a:xfrm>
          <a:prstGeom prst="rect">
            <a:avLst/>
          </a:prstGeom>
          <a:noFill/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344E49CC-04B9-0E6A-ABD1-70F03CDCD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0180" y="138499"/>
            <a:ext cx="93322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ru-RU" sz="3200" b="1" dirty="0">
                <a:solidFill>
                  <a:srgbClr val="58111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ontserrat" panose="00000500000000000000" pitchFamily="2" charset="-52"/>
              </a:rPr>
              <a:t>ФГОС И ОЦЕНКА КАЧЕСТВА ОБРАЗОВАНИЯ</a:t>
            </a:r>
            <a:endParaRPr lang="ru-RU" sz="2800" b="1" dirty="0">
              <a:solidFill>
                <a:srgbClr val="58111C"/>
              </a:solidFill>
              <a:latin typeface="Montserrat" panose="00000500000000000000" pitchFamily="2" charset="-52"/>
              <a:ea typeface="Calibri" panose="020F0502020204030204" pitchFamily="34" charset="0"/>
              <a:cs typeface="Montserrat" panose="00000500000000000000" pitchFamily="2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1256" y="1122782"/>
            <a:ext cx="11355977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Доля программ дополнительного образования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естественно-научного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математического образования – 11,3%;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Доля курсов внеурочной деятельности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естественно-научного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математического направления – 24,7%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72C44C9B-A7A2-BB7A-F2E1-6CA70A3C5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186975"/>
              </p:ext>
            </p:extLst>
          </p:nvPr>
        </p:nvGraphicFramePr>
        <p:xfrm>
          <a:off x="366356" y="2046513"/>
          <a:ext cx="11163538" cy="981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81511">
                  <a:extLst>
                    <a:ext uri="{9D8B030D-6E8A-4147-A177-3AD203B41FA5}">
                      <a16:colId xmlns:a16="http://schemas.microsoft.com/office/drawing/2014/main" val="2030407065"/>
                    </a:ext>
                  </a:extLst>
                </a:gridCol>
                <a:gridCol w="1606389">
                  <a:extLst>
                    <a:ext uri="{9D8B030D-6E8A-4147-A177-3AD203B41FA5}">
                      <a16:colId xmlns:a16="http://schemas.microsoft.com/office/drawing/2014/main" val="3199124083"/>
                    </a:ext>
                  </a:extLst>
                </a:gridCol>
                <a:gridCol w="1491378">
                  <a:extLst>
                    <a:ext uri="{9D8B030D-6E8A-4147-A177-3AD203B41FA5}">
                      <a16:colId xmlns:a16="http://schemas.microsoft.com/office/drawing/2014/main" val="2778521055"/>
                    </a:ext>
                  </a:extLst>
                </a:gridCol>
                <a:gridCol w="1492130">
                  <a:extLst>
                    <a:ext uri="{9D8B030D-6E8A-4147-A177-3AD203B41FA5}">
                      <a16:colId xmlns:a16="http://schemas.microsoft.com/office/drawing/2014/main" val="2635541305"/>
                    </a:ext>
                  </a:extLst>
                </a:gridCol>
                <a:gridCol w="1492130">
                  <a:extLst>
                    <a:ext uri="{9D8B030D-6E8A-4147-A177-3AD203B41FA5}">
                      <a16:colId xmlns:a16="http://schemas.microsoft.com/office/drawing/2014/main" val="1223209331"/>
                    </a:ext>
                  </a:extLst>
                </a:gridCol>
              </a:tblGrid>
              <a:tr h="20622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dirty="0">
                          <a:effectLst/>
                        </a:rPr>
                        <a:t>Общее количество индивидуальных проектов, представленных обучающимися на уровне СОО/доля проектов, </a:t>
                      </a:r>
                      <a:r>
                        <a:rPr lang="ru-RU" sz="1400" dirty="0" err="1">
                          <a:effectLst/>
                        </a:rPr>
                        <a:t>ЕНиМН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Количество и доля проектов ЕНиМ направленности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99217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Математика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Физика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Химия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Биология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36822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dirty="0">
                          <a:effectLst/>
                        </a:rPr>
                        <a:t>98/14%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6/43%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1/7%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dirty="0">
                          <a:effectLst/>
                        </a:rPr>
                        <a:t>7/50%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3550973"/>
                  </a:ext>
                </a:extLst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2217" y="3274423"/>
            <a:ext cx="1122534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8111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Нормативные и методические основания регионального уровня: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58111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8111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Региональный план повышения качества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58111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естественно-научного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8111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математического образования до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8111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8111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2030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8111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8111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58111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8111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Региональный стандарт качества естественно научного и математического образования в Красноярском крае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58111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8111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межведомственной системы мер, направленной на повышение качества естественно-математического образования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58111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8111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результативной организации естественно-математического образования в Красноярском крае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58111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003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46E19E-3C3E-E872-43AE-4FC098477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9A609E6A-6AA7-AD1C-5513-8E50C316B0E4}"/>
              </a:ext>
            </a:extLst>
          </p:cNvPr>
          <p:cNvSpPr/>
          <p:nvPr/>
        </p:nvSpPr>
        <p:spPr>
          <a:xfrm rot="2335442">
            <a:off x="10672828" y="-419499"/>
            <a:ext cx="838996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4FB75603-88BC-F19C-9072-7D36546A896F}"/>
              </a:ext>
            </a:extLst>
          </p:cNvPr>
          <p:cNvSpPr/>
          <p:nvPr/>
        </p:nvSpPr>
        <p:spPr>
          <a:xfrm rot="1230230">
            <a:off x="10826039" y="-122267"/>
            <a:ext cx="652615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2BE84115-8CA5-D820-C1F8-10FDF117DD65}"/>
              </a:ext>
            </a:extLst>
          </p:cNvPr>
          <p:cNvSpPr/>
          <p:nvPr/>
        </p:nvSpPr>
        <p:spPr>
          <a:xfrm rot="20039229">
            <a:off x="11111183" y="226957"/>
            <a:ext cx="433538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BEDA307-66AD-4758-22C0-2A8F2B496B59}"/>
              </a:ext>
            </a:extLst>
          </p:cNvPr>
          <p:cNvSpPr/>
          <p:nvPr/>
        </p:nvSpPr>
        <p:spPr>
          <a:xfrm rot="18088162">
            <a:off x="11371512" y="449681"/>
            <a:ext cx="333942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D6124DB-1AA1-00F0-87C2-89170D412486}"/>
              </a:ext>
            </a:extLst>
          </p:cNvPr>
          <p:cNvSpPr/>
          <p:nvPr/>
        </p:nvSpPr>
        <p:spPr>
          <a:xfrm rot="820829">
            <a:off x="11590977" y="591289"/>
            <a:ext cx="218183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DC93904-F4DE-7BE5-4C2B-AD66EDC08E47}"/>
              </a:ext>
            </a:extLst>
          </p:cNvPr>
          <p:cNvSpPr/>
          <p:nvPr/>
        </p:nvSpPr>
        <p:spPr>
          <a:xfrm rot="1033092">
            <a:off x="11727863" y="663589"/>
            <a:ext cx="141345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CBD8885-E9A4-2AC9-B7D9-71CA903E1EDC}"/>
              </a:ext>
            </a:extLst>
          </p:cNvPr>
          <p:cNvSpPr/>
          <p:nvPr/>
        </p:nvSpPr>
        <p:spPr>
          <a:xfrm rot="20352775">
            <a:off x="11878083" y="739799"/>
            <a:ext cx="92265" cy="94773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0E8D60F7-0D2C-5888-B08B-8F27016CE8C2}"/>
              </a:ext>
            </a:extLst>
          </p:cNvPr>
          <p:cNvSpPr txBox="1">
            <a:spLocks/>
          </p:cNvSpPr>
          <p:nvPr/>
        </p:nvSpPr>
        <p:spPr>
          <a:xfrm>
            <a:off x="1556657" y="5388428"/>
            <a:ext cx="3918857" cy="783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8111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3" descr="C:\Рабочая папка\ГЕРБ ОТДЕЛА 22.png">
            <a:extLst>
              <a:ext uri="{FF2B5EF4-FFF2-40B4-BE49-F238E27FC236}">
                <a16:creationId xmlns:a16="http://schemas.microsoft.com/office/drawing/2014/main" id="{2AFEFFB2-CCC6-FCAC-1982-7D4A6F416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313" y="162839"/>
            <a:ext cx="832749" cy="756535"/>
          </a:xfrm>
          <a:prstGeom prst="rect">
            <a:avLst/>
          </a:prstGeom>
          <a:noFill/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344E49CC-04B9-0E6A-ABD1-70F03CDCD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0180" y="138499"/>
            <a:ext cx="93322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ru-RU" sz="3200" b="1" dirty="0">
                <a:solidFill>
                  <a:srgbClr val="58111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ontserrat" panose="00000500000000000000" pitchFamily="2" charset="-52"/>
              </a:rPr>
              <a:t>ФГОС И ОЦЕНКА КАЧЕСТВА ОБРАЗОВАНИЯ</a:t>
            </a:r>
            <a:endParaRPr lang="ru-RU" sz="2800" b="1" dirty="0">
              <a:solidFill>
                <a:srgbClr val="58111C"/>
              </a:solidFill>
              <a:latin typeface="Montserrat" panose="00000500000000000000" pitchFamily="2" charset="-52"/>
              <a:ea typeface="Calibri" panose="020F0502020204030204" pitchFamily="34" charset="0"/>
              <a:cs typeface="Montserrat" panose="00000500000000000000" pitchFamily="2" charset="-52"/>
            </a:endParaRPr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48045" y="1018903"/>
            <a:ext cx="1185236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58111C"/>
                </a:solidFill>
                <a:effectLst/>
                <a:ea typeface="Calibri" pitchFamily="34" charset="0"/>
                <a:cs typeface="Times New Roman" pitchFamily="18" charset="0"/>
              </a:rPr>
              <a:t>ЕСТЕСТВЕННО-НАУЧНОЕ и МАТЕМАТИЧЕСКОЕ ОБРАЗОВАНИЕ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58111C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58111C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58111C"/>
                </a:solidFill>
                <a:effectLst/>
                <a:ea typeface="Calibri" pitchFamily="34" charset="0"/>
                <a:cs typeface="Times New Roman" pitchFamily="18" charset="0"/>
              </a:rPr>
              <a:t>ПРОБЛЕМЫ: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58111C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8111C"/>
                </a:solidFill>
                <a:effectLst/>
                <a:ea typeface="Calibri" pitchFamily="34" charset="0"/>
                <a:cs typeface="Times New Roman" pitchFamily="18" charset="0"/>
              </a:rPr>
              <a:t>- Недостаточная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58111C"/>
                </a:solidFill>
                <a:effectLst/>
                <a:ea typeface="Calibri" pitchFamily="34" charset="0"/>
                <a:cs typeface="Times New Roman" pitchFamily="18" charset="0"/>
              </a:rPr>
              <a:t>практико-ориентированность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8111C"/>
                </a:solidFill>
                <a:effectLst/>
                <a:ea typeface="Calibri" pitchFamily="34" charset="0"/>
                <a:cs typeface="Times New Roman" pitchFamily="18" charset="0"/>
              </a:rPr>
              <a:t>  реализуемых программ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58111C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8111C"/>
                </a:solidFill>
                <a:effectLst/>
                <a:ea typeface="Calibri" pitchFamily="34" charset="0"/>
                <a:cs typeface="Times New Roman" pitchFamily="18" charset="0"/>
              </a:rPr>
              <a:t>- Недостаточность школьных и муниципальных мер, направленных на повышение интереса к предметам (математика, физика, химия, биология)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58111C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8111C"/>
                </a:solidFill>
                <a:effectLst/>
                <a:ea typeface="Calibri" pitchFamily="34" charset="0"/>
                <a:cs typeface="Times New Roman" pitchFamily="18" charset="0"/>
              </a:rPr>
              <a:t>- Недостаточная информированность  обучающихся о перспективах развития наук для экономики и их значимости для профессионального самоопределения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58111C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58111C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58111C"/>
                </a:solidFill>
                <a:effectLst/>
                <a:ea typeface="Calibri" pitchFamily="34" charset="0"/>
                <a:cs typeface="Times New Roman" pitchFamily="18" charset="0"/>
              </a:rPr>
              <a:t>ПРИЧИНЫ: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58111C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8111C"/>
                </a:solidFill>
                <a:effectLst/>
                <a:ea typeface="Calibri" pitchFamily="34" charset="0"/>
                <a:cs typeface="Times New Roman" pitchFamily="18" charset="0"/>
              </a:rPr>
              <a:t>- Неготовность педагогов реализовать программы на углубленном уровне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58111C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8111C"/>
                </a:solidFill>
                <a:effectLst/>
                <a:ea typeface="Calibri" pitchFamily="34" charset="0"/>
                <a:cs typeface="Times New Roman" pitchFamily="18" charset="0"/>
              </a:rPr>
              <a:t>- Дефицит результативных методов формирования мотивации к изучению, усиливающийся по мере взросления учеников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58111C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8111C"/>
                </a:solidFill>
                <a:effectLst/>
                <a:ea typeface="Calibri" pitchFamily="34" charset="0"/>
                <a:cs typeface="Times New Roman" pitchFamily="18" charset="0"/>
              </a:rPr>
              <a:t>-  Несвоевременное или отсутствие решения проблема понимания и усвоения изучаемых предметов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58111C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58111C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58111C"/>
                </a:solidFill>
                <a:effectLst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58111C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8111C"/>
                </a:solidFill>
                <a:effectLst/>
                <a:ea typeface="Calibri" pitchFamily="34" charset="0"/>
                <a:cs typeface="Times New Roman" pitchFamily="18" charset="0"/>
              </a:rPr>
              <a:t> Разработать  муниципальный  и школьные комплексы мер, направленных на повышение качества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58111C"/>
                </a:solidFill>
                <a:effectLst/>
                <a:ea typeface="Calibri" pitchFamily="34" charset="0"/>
                <a:cs typeface="Times New Roman" pitchFamily="18" charset="0"/>
              </a:rPr>
              <a:t>естественно-научного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8111C"/>
                </a:solidFill>
                <a:effectLst/>
                <a:ea typeface="Calibri" pitchFamily="34" charset="0"/>
                <a:cs typeface="Times New Roman" pitchFamily="18" charset="0"/>
              </a:rPr>
              <a:t> и математического образования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58111C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8111C"/>
                </a:solidFill>
                <a:effectLst/>
                <a:ea typeface="Calibri" pitchFamily="34" charset="0"/>
                <a:cs typeface="Times New Roman" pitchFamily="18" charset="0"/>
              </a:rPr>
              <a:t>Обеспечить повышение квалификации учителей по вопросам реализации программ на углубленном уровне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58111C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8111C"/>
                </a:solidFill>
                <a:effectLst/>
                <a:ea typeface="Calibri" pitchFamily="34" charset="0"/>
                <a:cs typeface="Times New Roman" pitchFamily="18" charset="0"/>
              </a:rPr>
              <a:t>Принять меры по уточнению социального заказа на дополнительное образование на уровне дошкольного образования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58111C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8111C"/>
                </a:solidFill>
                <a:effectLst/>
                <a:ea typeface="Calibri" pitchFamily="34" charset="0"/>
                <a:cs typeface="Times New Roman" pitchFamily="18" charset="0"/>
              </a:rPr>
              <a:t>Изучить и использовать опыт и практики, реализуемые на региональном и федеральном уровне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58111C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8111C"/>
                </a:solidFill>
                <a:effectLst/>
                <a:ea typeface="Calibri" pitchFamily="34" charset="0"/>
                <a:cs typeface="Times New Roman" pitchFamily="18" charset="0"/>
              </a:rPr>
              <a:t>Разработать модель профильного класса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58111C"/>
                </a:solidFill>
                <a:effectLst/>
                <a:ea typeface="Calibri" pitchFamily="34" charset="0"/>
                <a:cs typeface="Times New Roman" pitchFamily="18" charset="0"/>
              </a:rPr>
              <a:t>естественно-научной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8111C"/>
                </a:solidFill>
                <a:effectLst/>
                <a:ea typeface="Calibri" pitchFamily="34" charset="0"/>
                <a:cs typeface="Times New Roman" pitchFamily="18" charset="0"/>
              </a:rPr>
              <a:t> м технологической направленности  (сетевого)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58111C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8111C"/>
                </a:solidFill>
                <a:effectLst/>
                <a:ea typeface="Calibri" pitchFamily="34" charset="0"/>
                <a:cs typeface="Times New Roman" pitchFamily="18" charset="0"/>
              </a:rPr>
              <a:t>Использовать ресурсы ЦО «Точка роста» и учреждений регионального уровня для реализации задач профориентации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58111C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003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46E19E-3C3E-E872-43AE-4FC098477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9A609E6A-6AA7-AD1C-5513-8E50C316B0E4}"/>
              </a:ext>
            </a:extLst>
          </p:cNvPr>
          <p:cNvSpPr/>
          <p:nvPr/>
        </p:nvSpPr>
        <p:spPr>
          <a:xfrm rot="2335442">
            <a:off x="10672828" y="-419499"/>
            <a:ext cx="838996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4FB75603-88BC-F19C-9072-7D36546A896F}"/>
              </a:ext>
            </a:extLst>
          </p:cNvPr>
          <p:cNvSpPr/>
          <p:nvPr/>
        </p:nvSpPr>
        <p:spPr>
          <a:xfrm rot="1230230">
            <a:off x="10826039" y="-122267"/>
            <a:ext cx="652615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2BE84115-8CA5-D820-C1F8-10FDF117DD65}"/>
              </a:ext>
            </a:extLst>
          </p:cNvPr>
          <p:cNvSpPr/>
          <p:nvPr/>
        </p:nvSpPr>
        <p:spPr>
          <a:xfrm rot="20039229">
            <a:off x="11111183" y="226957"/>
            <a:ext cx="433538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BEDA307-66AD-4758-22C0-2A8F2B496B59}"/>
              </a:ext>
            </a:extLst>
          </p:cNvPr>
          <p:cNvSpPr/>
          <p:nvPr/>
        </p:nvSpPr>
        <p:spPr>
          <a:xfrm rot="18088162">
            <a:off x="11371512" y="449681"/>
            <a:ext cx="333942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D6124DB-1AA1-00F0-87C2-89170D412486}"/>
              </a:ext>
            </a:extLst>
          </p:cNvPr>
          <p:cNvSpPr/>
          <p:nvPr/>
        </p:nvSpPr>
        <p:spPr>
          <a:xfrm rot="820829">
            <a:off x="11590977" y="591289"/>
            <a:ext cx="218183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DC93904-F4DE-7BE5-4C2B-AD66EDC08E47}"/>
              </a:ext>
            </a:extLst>
          </p:cNvPr>
          <p:cNvSpPr/>
          <p:nvPr/>
        </p:nvSpPr>
        <p:spPr>
          <a:xfrm rot="1033092">
            <a:off x="11727863" y="663589"/>
            <a:ext cx="141345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CBD8885-E9A4-2AC9-B7D9-71CA903E1EDC}"/>
              </a:ext>
            </a:extLst>
          </p:cNvPr>
          <p:cNvSpPr/>
          <p:nvPr/>
        </p:nvSpPr>
        <p:spPr>
          <a:xfrm rot="20352775">
            <a:off x="11878083" y="739799"/>
            <a:ext cx="92265" cy="94773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0E8D60F7-0D2C-5888-B08B-8F27016CE8C2}"/>
              </a:ext>
            </a:extLst>
          </p:cNvPr>
          <p:cNvSpPr txBox="1">
            <a:spLocks/>
          </p:cNvSpPr>
          <p:nvPr/>
        </p:nvSpPr>
        <p:spPr>
          <a:xfrm>
            <a:off x="1556657" y="5388428"/>
            <a:ext cx="3918857" cy="783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8111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3" descr="C:\Рабочая папка\ГЕРБ ОТДЕЛА 22.png">
            <a:extLst>
              <a:ext uri="{FF2B5EF4-FFF2-40B4-BE49-F238E27FC236}">
                <a16:creationId xmlns:a16="http://schemas.microsoft.com/office/drawing/2014/main" id="{2AFEFFB2-CCC6-FCAC-1982-7D4A6F416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313" y="162839"/>
            <a:ext cx="832749" cy="756535"/>
          </a:xfrm>
          <a:prstGeom prst="rect">
            <a:avLst/>
          </a:prstGeom>
          <a:noFill/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344E49CC-04B9-0E6A-ABD1-70F03CDCD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0180" y="138499"/>
            <a:ext cx="93322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58111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МЕТОДИЧЕСКАЯ РАБОТА С УПРАВЛЕНЧЕСКИМИ КАДРАМИ</a:t>
            </a:r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357051" y="927844"/>
            <a:ext cx="1145177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8111C"/>
                </a:solidFill>
                <a:effectLst/>
                <a:ea typeface="Times New Roman" pitchFamily="18" charset="0"/>
                <a:cs typeface="Arial" pitchFamily="34" charset="0"/>
              </a:rPr>
              <a:t>Задача – развитие аналитической компетенции управленцев в части освоения проектного способа управления.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8111C"/>
                </a:solidFill>
                <a:effectLst/>
                <a:ea typeface="Times New Roman" pitchFamily="18" charset="0"/>
                <a:cs typeface="Times New Roman" pitchFamily="18" charset="0"/>
              </a:rPr>
              <a:t>1. Организован двухдневный выездной практический семинар «Управленческий проект» в  Центр оценки профессионального мастерства и квалификации педагогов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58111C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8111C"/>
                </a:solidFill>
                <a:effectLst/>
                <a:ea typeface="Times New Roman" pitchFamily="18" charset="0"/>
                <a:cs typeface="Times New Roman" pitchFamily="18" charset="0"/>
              </a:rPr>
              <a:t>2. 2024-2025 году создана межмуниципальная школа управления (Балахтинский и Новоселовский районы), разработан межмуниципальный проект «Школа управления»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58111C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8111C"/>
                </a:solidFill>
                <a:effectLst/>
                <a:ea typeface="Times New Roman" pitchFamily="18" charset="0"/>
                <a:cs typeface="Times New Roman" pitchFamily="18" charset="0"/>
              </a:rPr>
              <a:t>- проведено  2 выездных школы управления,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58111C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8111C"/>
                </a:solidFill>
                <a:effectLst/>
                <a:ea typeface="Times New Roman" pitchFamily="18" charset="0"/>
                <a:cs typeface="Times New Roman" pitchFamily="18" charset="0"/>
              </a:rPr>
              <a:t>- обучено около 60  управленцев из управленческих команд 9 общеобразовательных учреждений Новоселовского района и 13 – Балахтинского района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58111C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8111C"/>
                </a:solidFill>
                <a:effectLst/>
                <a:ea typeface="Times New Roman" pitchFamily="18" charset="0"/>
                <a:cs typeface="Times New Roman" pitchFamily="18" charset="0"/>
              </a:rPr>
              <a:t>- 2 управленческих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58111C"/>
                </a:solidFill>
                <a:effectLst/>
                <a:ea typeface="Times New Roman" pitchFamily="18" charset="0"/>
                <a:cs typeface="Times New Roman" pitchFamily="18" charset="0"/>
              </a:rPr>
              <a:t>Хакатона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8111C"/>
                </a:solidFill>
                <a:effectLst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58111C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8111C"/>
                </a:solidFill>
                <a:effectLst/>
                <a:ea typeface="Times New Roman" pitchFamily="18" charset="0"/>
                <a:cs typeface="Times New Roman" pitchFamily="18" charset="0"/>
              </a:rPr>
              <a:t>3. С января 2025 года реализация инициативного муниципального заказа.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58111C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8111C"/>
                </a:solidFill>
                <a:effectLst/>
                <a:ea typeface="Times New Roman" pitchFamily="18" charset="0"/>
                <a:cs typeface="Times New Roman" pitchFamily="18" charset="0"/>
              </a:rPr>
              <a:t>- разработана и проведена входная диагностика профессиональных компетенций руководителя и заместителя руководителя ОО,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58111C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8111C"/>
                </a:solidFill>
                <a:effectLst/>
                <a:ea typeface="Times New Roman" pitchFamily="18" charset="0"/>
                <a:cs typeface="Arial" pitchFamily="34" charset="0"/>
              </a:rPr>
              <a:t>- с участием преподавателей ИРО (института развития образования) подготовлен и  проведен двухдневный семинар – практикум (двухдневная межмуниципальная школа),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8111C"/>
                </a:solidFill>
                <a:effectLst/>
                <a:ea typeface="Calibri" pitchFamily="34" charset="0"/>
                <a:cs typeface="Times New Roman" pitchFamily="18" charset="0"/>
              </a:rPr>
              <a:t>- в составе межмуниципальной команды разработаны инструктивные, методические материалы для использования школами в рамках подготовки и реализации управленческих проектов;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58111C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8111C"/>
                </a:solidFill>
                <a:effectLst/>
                <a:ea typeface="Calibri" pitchFamily="34" charset="0"/>
                <a:cs typeface="Times New Roman" pitchFamily="18" charset="0"/>
              </a:rPr>
              <a:t>- проведена многократная экспертиза предоставляемых материалов 9 школ;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58111C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8111C"/>
                </a:solidFill>
                <a:effectLst/>
                <a:ea typeface="Calibri" pitchFamily="34" charset="0"/>
                <a:cs typeface="Times New Roman" pitchFamily="18" charset="0"/>
              </a:rPr>
              <a:t>- школьными командами разработаны управленческие проекты со сроком реализации до декабря 2025 года с возможностью пролонгации по отдельным задачам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58111C"/>
              </a:solidFill>
              <a:effectLst/>
              <a:cs typeface="Arial" pitchFamily="34" charset="0"/>
            </a:endParaRPr>
          </a:p>
        </p:txBody>
      </p:sp>
      <p:pic>
        <p:nvPicPr>
          <p:cNvPr id="62466" name="Picture 2" descr="\\192.168.25.6\docs\DOCS\ЕГЭ\Кадры\6OLwpShY1ALEHe_Phal4lgW021Kwu3yvVYYaNLvztv57wO68bmf-0NhlAFHyeuLCCPE5JErw-MTcIN5UrJvpQkg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26" y="4894356"/>
            <a:ext cx="2851485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467" name="Picture 3" descr="\\192.168.25.6\docs\DOCS\ЕГЭ\Кадры\bloknot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4707" y="4926764"/>
            <a:ext cx="1273118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468" name="Picture 4" descr="\\192.168.25.6\docs\DOCS\ЕГЭ\Кадры\VVObVi0yCVakYRWoJAaCOwutsjjehpj5B3RlwQ1l9Ca_pNuEniY2joyPt9Qyk5c3y8uvxqz73JzpErFf_jF_kjK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40033" y="4912801"/>
            <a:ext cx="24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469" name="Picture 5" descr="\\192.168.25.6\docs\DOCS\ЕГЭ\Кадры\Документ Microsoft Office Word-0005 — копия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65701" y="4895038"/>
            <a:ext cx="3069099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8003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799" y="186266"/>
            <a:ext cx="11734801" cy="64183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296FE94B-8032-4995-964F-11487B5B19D7}"/>
              </a:ext>
            </a:extLst>
          </p:cNvPr>
          <p:cNvSpPr/>
          <p:nvPr/>
        </p:nvSpPr>
        <p:spPr>
          <a:xfrm rot="793200">
            <a:off x="11587227" y="113901"/>
            <a:ext cx="838996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A5AE69B3-48D2-4DEF-96D9-B8930A14FC45}"/>
              </a:ext>
            </a:extLst>
          </p:cNvPr>
          <p:cNvSpPr/>
          <p:nvPr/>
        </p:nvSpPr>
        <p:spPr>
          <a:xfrm rot="20355674">
            <a:off x="11151713" y="303618"/>
            <a:ext cx="652615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78D52D56-13D0-4778-9DD9-5F8BECFFADFA}"/>
              </a:ext>
            </a:extLst>
          </p:cNvPr>
          <p:cNvSpPr/>
          <p:nvPr/>
        </p:nvSpPr>
        <p:spPr>
          <a:xfrm rot="21118589">
            <a:off x="10873189" y="490005"/>
            <a:ext cx="433538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98AED83-876B-4F7A-827B-60C260B060CA}"/>
              </a:ext>
            </a:extLst>
          </p:cNvPr>
          <p:cNvSpPr/>
          <p:nvPr/>
        </p:nvSpPr>
        <p:spPr>
          <a:xfrm rot="19929765">
            <a:off x="10724673" y="16706949"/>
            <a:ext cx="838996" cy="838996"/>
          </a:xfrm>
          <a:prstGeom prst="rect">
            <a:avLst/>
          </a:prstGeom>
          <a:solidFill>
            <a:srgbClr val="C05437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5DF939B-98F6-479A-B773-32A778456F10}"/>
              </a:ext>
            </a:extLst>
          </p:cNvPr>
          <p:cNvSpPr/>
          <p:nvPr/>
        </p:nvSpPr>
        <p:spPr>
          <a:xfrm rot="18088162">
            <a:off x="10645002" y="562413"/>
            <a:ext cx="333942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F7DFFB4-E97F-4B13-9B0F-131331CEDA2C}"/>
              </a:ext>
            </a:extLst>
          </p:cNvPr>
          <p:cNvSpPr/>
          <p:nvPr/>
        </p:nvSpPr>
        <p:spPr>
          <a:xfrm rot="820829">
            <a:off x="10501210" y="566239"/>
            <a:ext cx="218183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CD1662C-49E4-4969-B6F7-4A00AE72DC90}"/>
              </a:ext>
            </a:extLst>
          </p:cNvPr>
          <p:cNvSpPr/>
          <p:nvPr/>
        </p:nvSpPr>
        <p:spPr>
          <a:xfrm rot="1033092">
            <a:off x="10400102" y="563377"/>
            <a:ext cx="141345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134E6AE-8874-4E38-86DD-919B02C347C6}"/>
              </a:ext>
            </a:extLst>
          </p:cNvPr>
          <p:cNvSpPr/>
          <p:nvPr/>
        </p:nvSpPr>
        <p:spPr>
          <a:xfrm rot="18543468">
            <a:off x="-234224" y="6077062"/>
            <a:ext cx="838996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37EE293-A3AB-49C7-B0C1-6A55584DCD40}"/>
              </a:ext>
            </a:extLst>
          </p:cNvPr>
          <p:cNvSpPr/>
          <p:nvPr/>
        </p:nvSpPr>
        <p:spPr>
          <a:xfrm rot="20608762">
            <a:off x="194032" y="5959755"/>
            <a:ext cx="652615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C97D387-9994-4310-8650-E447DDC66988}"/>
              </a:ext>
            </a:extLst>
          </p:cNvPr>
          <p:cNvSpPr/>
          <p:nvPr/>
        </p:nvSpPr>
        <p:spPr>
          <a:xfrm rot="19000804">
            <a:off x="649915" y="6020079"/>
            <a:ext cx="433538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9C619F4A-3051-4994-B8D5-3F8810B04FC6}"/>
              </a:ext>
            </a:extLst>
          </p:cNvPr>
          <p:cNvSpPr/>
          <p:nvPr/>
        </p:nvSpPr>
        <p:spPr>
          <a:xfrm rot="325759">
            <a:off x="933438" y="6227594"/>
            <a:ext cx="333942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D6435B7-846C-4D99-96B0-81232BCD59B0}"/>
              </a:ext>
            </a:extLst>
          </p:cNvPr>
          <p:cNvSpPr/>
          <p:nvPr/>
        </p:nvSpPr>
        <p:spPr>
          <a:xfrm rot="2262876">
            <a:off x="1146288" y="6384995"/>
            <a:ext cx="218183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D0641A2-E13D-47A1-9009-E0421590865D}"/>
              </a:ext>
            </a:extLst>
          </p:cNvPr>
          <p:cNvSpPr/>
          <p:nvPr/>
        </p:nvSpPr>
        <p:spPr>
          <a:xfrm rot="3035212">
            <a:off x="1285200" y="6528624"/>
            <a:ext cx="141345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32E81D4-8DC7-406D-9338-402351B1E17C}"/>
              </a:ext>
            </a:extLst>
          </p:cNvPr>
          <p:cNvSpPr/>
          <p:nvPr/>
        </p:nvSpPr>
        <p:spPr>
          <a:xfrm rot="20352775">
            <a:off x="10337384" y="563267"/>
            <a:ext cx="92265" cy="94773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9243E46-F60C-4408-A2DD-9D4EEA6B64CF}"/>
              </a:ext>
            </a:extLst>
          </p:cNvPr>
          <p:cNvSpPr/>
          <p:nvPr/>
        </p:nvSpPr>
        <p:spPr>
          <a:xfrm>
            <a:off x="1377117" y="6639150"/>
            <a:ext cx="101704" cy="105079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3"/>
          <a:srcRect l="80507" t="85397" r="407" b="-182"/>
          <a:stretch>
            <a:fillRect/>
          </a:stretch>
        </p:blipFill>
        <p:spPr bwMode="auto">
          <a:xfrm>
            <a:off x="203199" y="169333"/>
            <a:ext cx="3335868" cy="905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Picture 3" descr="C:\Рабочая папка\ГЕРБ ОТДЕЛА 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333" y="193102"/>
            <a:ext cx="1361118" cy="1236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4096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296FE94B-8032-4995-964F-11487B5B19D7}"/>
              </a:ext>
            </a:extLst>
          </p:cNvPr>
          <p:cNvSpPr/>
          <p:nvPr/>
        </p:nvSpPr>
        <p:spPr>
          <a:xfrm rot="2335442">
            <a:off x="10672828" y="-419499"/>
            <a:ext cx="838996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A5AE69B3-48D2-4DEF-96D9-B8930A14FC45}"/>
              </a:ext>
            </a:extLst>
          </p:cNvPr>
          <p:cNvSpPr/>
          <p:nvPr/>
        </p:nvSpPr>
        <p:spPr>
          <a:xfrm rot="1230230">
            <a:off x="10826039" y="-122267"/>
            <a:ext cx="652615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78D52D56-13D0-4778-9DD9-5F8BECFFADFA}"/>
              </a:ext>
            </a:extLst>
          </p:cNvPr>
          <p:cNvSpPr/>
          <p:nvPr/>
        </p:nvSpPr>
        <p:spPr>
          <a:xfrm rot="20039229">
            <a:off x="11111183" y="226957"/>
            <a:ext cx="433538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5DF939B-98F6-479A-B773-32A778456F10}"/>
              </a:ext>
            </a:extLst>
          </p:cNvPr>
          <p:cNvSpPr/>
          <p:nvPr/>
        </p:nvSpPr>
        <p:spPr>
          <a:xfrm rot="18088162">
            <a:off x="11371512" y="449681"/>
            <a:ext cx="333942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F7DFFB4-E97F-4B13-9B0F-131331CEDA2C}"/>
              </a:ext>
            </a:extLst>
          </p:cNvPr>
          <p:cNvSpPr/>
          <p:nvPr/>
        </p:nvSpPr>
        <p:spPr>
          <a:xfrm rot="820829">
            <a:off x="11590977" y="591289"/>
            <a:ext cx="218183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CD1662C-49E4-4969-B6F7-4A00AE72DC90}"/>
              </a:ext>
            </a:extLst>
          </p:cNvPr>
          <p:cNvSpPr/>
          <p:nvPr/>
        </p:nvSpPr>
        <p:spPr>
          <a:xfrm rot="1033092">
            <a:off x="11727863" y="663589"/>
            <a:ext cx="141345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134E6AE-8874-4E38-86DD-919B02C347C6}"/>
              </a:ext>
            </a:extLst>
          </p:cNvPr>
          <p:cNvSpPr/>
          <p:nvPr/>
        </p:nvSpPr>
        <p:spPr>
          <a:xfrm rot="18543468">
            <a:off x="-234224" y="6077062"/>
            <a:ext cx="838996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37EE293-A3AB-49C7-B0C1-6A55584DCD40}"/>
              </a:ext>
            </a:extLst>
          </p:cNvPr>
          <p:cNvSpPr/>
          <p:nvPr/>
        </p:nvSpPr>
        <p:spPr>
          <a:xfrm rot="20608762">
            <a:off x="194032" y="5959755"/>
            <a:ext cx="652615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C97D387-9994-4310-8650-E447DDC66988}"/>
              </a:ext>
            </a:extLst>
          </p:cNvPr>
          <p:cNvSpPr/>
          <p:nvPr/>
        </p:nvSpPr>
        <p:spPr>
          <a:xfrm rot="19000804">
            <a:off x="649915" y="6020079"/>
            <a:ext cx="433538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9C619F4A-3051-4994-B8D5-3F8810B04FC6}"/>
              </a:ext>
            </a:extLst>
          </p:cNvPr>
          <p:cNvSpPr/>
          <p:nvPr/>
        </p:nvSpPr>
        <p:spPr>
          <a:xfrm rot="325759">
            <a:off x="933438" y="6227594"/>
            <a:ext cx="333942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D6435B7-846C-4D99-96B0-81232BCD59B0}"/>
              </a:ext>
            </a:extLst>
          </p:cNvPr>
          <p:cNvSpPr/>
          <p:nvPr/>
        </p:nvSpPr>
        <p:spPr>
          <a:xfrm rot="2262876">
            <a:off x="1146288" y="6384995"/>
            <a:ext cx="218183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D0641A2-E13D-47A1-9009-E0421590865D}"/>
              </a:ext>
            </a:extLst>
          </p:cNvPr>
          <p:cNvSpPr/>
          <p:nvPr/>
        </p:nvSpPr>
        <p:spPr>
          <a:xfrm rot="3035212">
            <a:off x="1285200" y="6528624"/>
            <a:ext cx="141345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32E81D4-8DC7-406D-9338-402351B1E17C}"/>
              </a:ext>
            </a:extLst>
          </p:cNvPr>
          <p:cNvSpPr/>
          <p:nvPr/>
        </p:nvSpPr>
        <p:spPr>
          <a:xfrm rot="20352775">
            <a:off x="11878083" y="739799"/>
            <a:ext cx="92265" cy="94773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9243E46-F60C-4408-A2DD-9D4EEA6B64CF}"/>
              </a:ext>
            </a:extLst>
          </p:cNvPr>
          <p:cNvSpPr/>
          <p:nvPr/>
        </p:nvSpPr>
        <p:spPr>
          <a:xfrm>
            <a:off x="1377117" y="6639150"/>
            <a:ext cx="101704" cy="105079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75CE1162-170C-4EED-81A4-4972B7614E5C}"/>
              </a:ext>
            </a:extLst>
          </p:cNvPr>
          <p:cNvSpPr txBox="1">
            <a:spLocks/>
          </p:cNvSpPr>
          <p:nvPr/>
        </p:nvSpPr>
        <p:spPr>
          <a:xfrm>
            <a:off x="1556657" y="5388428"/>
            <a:ext cx="3918857" cy="783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8111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3" descr="C:\Рабочая папка\ГЕРБ ОТДЕЛА 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313" y="162839"/>
            <a:ext cx="832749" cy="756535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217118" y="1007570"/>
            <a:ext cx="114446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Решение августовского педагогического совета, утверждено приказом отдела образования «О решениях августовского педагогического совета» от 17.09.2024 года № 288/1</a:t>
            </a:r>
          </a:p>
          <a:p>
            <a:r>
              <a:rPr lang="ru-RU" sz="2000" dirty="0"/>
              <a:t>- управление построением единого образовательного пространства и проектный способ деятельности;</a:t>
            </a:r>
          </a:p>
          <a:p>
            <a:r>
              <a:rPr lang="ru-RU" sz="2000" dirty="0"/>
              <a:t>- реализация изменений ФГОС с 01.09.2024;</a:t>
            </a:r>
          </a:p>
          <a:p>
            <a:r>
              <a:rPr lang="ru-RU" sz="2000" dirty="0"/>
              <a:t>- оценка качества образования;</a:t>
            </a:r>
          </a:p>
          <a:p>
            <a:r>
              <a:rPr lang="ru-RU" sz="2000" dirty="0"/>
              <a:t>- воспитательная работа в школе при взаимодействии с родительской общественностью;</a:t>
            </a:r>
          </a:p>
          <a:p>
            <a:r>
              <a:rPr lang="ru-RU" sz="2000" dirty="0"/>
              <a:t>- развитие дошкольного образования</a:t>
            </a:r>
          </a:p>
        </p:txBody>
      </p:sp>
      <p:pic>
        <p:nvPicPr>
          <p:cNvPr id="20484" name="Picture 4" descr="C:\Users\User\Downloads\managed-services-with-ocs-consulting-icon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lum bright="30000" contrast="30000"/>
          </a:blip>
          <a:srcRect/>
          <a:stretch>
            <a:fillRect/>
          </a:stretch>
        </p:blipFill>
        <p:spPr bwMode="auto">
          <a:xfrm>
            <a:off x="1349656" y="4101352"/>
            <a:ext cx="1980000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5" name="Picture 5" descr="C:\Users\User\Downloads\sok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6924" y="3840929"/>
            <a:ext cx="3905085" cy="23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6" name="Picture 6" descr="C:\Users\User\Downloads\kartink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54219" y="4047564"/>
            <a:ext cx="2640000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4096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704" y="3645074"/>
            <a:ext cx="3510878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296FE94B-8032-4995-964F-11487B5B19D7}"/>
              </a:ext>
            </a:extLst>
          </p:cNvPr>
          <p:cNvSpPr/>
          <p:nvPr/>
        </p:nvSpPr>
        <p:spPr>
          <a:xfrm rot="2335442">
            <a:off x="10672828" y="-419499"/>
            <a:ext cx="838996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A5AE69B3-48D2-4DEF-96D9-B8930A14FC45}"/>
              </a:ext>
            </a:extLst>
          </p:cNvPr>
          <p:cNvSpPr/>
          <p:nvPr/>
        </p:nvSpPr>
        <p:spPr>
          <a:xfrm rot="1230230">
            <a:off x="10826039" y="-122267"/>
            <a:ext cx="652615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78D52D56-13D0-4778-9DD9-5F8BECFFADFA}"/>
              </a:ext>
            </a:extLst>
          </p:cNvPr>
          <p:cNvSpPr/>
          <p:nvPr/>
        </p:nvSpPr>
        <p:spPr>
          <a:xfrm rot="20039229">
            <a:off x="11111183" y="226957"/>
            <a:ext cx="433538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5DF939B-98F6-479A-B773-32A778456F10}"/>
              </a:ext>
            </a:extLst>
          </p:cNvPr>
          <p:cNvSpPr/>
          <p:nvPr/>
        </p:nvSpPr>
        <p:spPr>
          <a:xfrm rot="18088162">
            <a:off x="11371512" y="449681"/>
            <a:ext cx="333942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F7DFFB4-E97F-4B13-9B0F-131331CEDA2C}"/>
              </a:ext>
            </a:extLst>
          </p:cNvPr>
          <p:cNvSpPr/>
          <p:nvPr/>
        </p:nvSpPr>
        <p:spPr>
          <a:xfrm rot="820829">
            <a:off x="11590977" y="591289"/>
            <a:ext cx="218183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CD1662C-49E4-4969-B6F7-4A00AE72DC90}"/>
              </a:ext>
            </a:extLst>
          </p:cNvPr>
          <p:cNvSpPr/>
          <p:nvPr/>
        </p:nvSpPr>
        <p:spPr>
          <a:xfrm rot="1033092">
            <a:off x="11727863" y="663589"/>
            <a:ext cx="141345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134E6AE-8874-4E38-86DD-919B02C347C6}"/>
              </a:ext>
            </a:extLst>
          </p:cNvPr>
          <p:cNvSpPr/>
          <p:nvPr/>
        </p:nvSpPr>
        <p:spPr>
          <a:xfrm rot="18543468">
            <a:off x="-234224" y="6077062"/>
            <a:ext cx="838996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37EE293-A3AB-49C7-B0C1-6A55584DCD40}"/>
              </a:ext>
            </a:extLst>
          </p:cNvPr>
          <p:cNvSpPr/>
          <p:nvPr/>
        </p:nvSpPr>
        <p:spPr>
          <a:xfrm rot="20608762">
            <a:off x="194032" y="5959755"/>
            <a:ext cx="652615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C97D387-9994-4310-8650-E447DDC66988}"/>
              </a:ext>
            </a:extLst>
          </p:cNvPr>
          <p:cNvSpPr/>
          <p:nvPr/>
        </p:nvSpPr>
        <p:spPr>
          <a:xfrm rot="19000804">
            <a:off x="649915" y="6020079"/>
            <a:ext cx="433538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9C619F4A-3051-4994-B8D5-3F8810B04FC6}"/>
              </a:ext>
            </a:extLst>
          </p:cNvPr>
          <p:cNvSpPr/>
          <p:nvPr/>
        </p:nvSpPr>
        <p:spPr>
          <a:xfrm rot="325759">
            <a:off x="933438" y="6227594"/>
            <a:ext cx="333942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D6435B7-846C-4D99-96B0-81232BCD59B0}"/>
              </a:ext>
            </a:extLst>
          </p:cNvPr>
          <p:cNvSpPr/>
          <p:nvPr/>
        </p:nvSpPr>
        <p:spPr>
          <a:xfrm rot="2262876">
            <a:off x="1146288" y="6384995"/>
            <a:ext cx="218183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D0641A2-E13D-47A1-9009-E0421590865D}"/>
              </a:ext>
            </a:extLst>
          </p:cNvPr>
          <p:cNvSpPr/>
          <p:nvPr/>
        </p:nvSpPr>
        <p:spPr>
          <a:xfrm rot="3035212">
            <a:off x="1285200" y="6528624"/>
            <a:ext cx="141345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32E81D4-8DC7-406D-9338-402351B1E17C}"/>
              </a:ext>
            </a:extLst>
          </p:cNvPr>
          <p:cNvSpPr/>
          <p:nvPr/>
        </p:nvSpPr>
        <p:spPr>
          <a:xfrm rot="20352775">
            <a:off x="11878083" y="739799"/>
            <a:ext cx="92265" cy="94773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9243E46-F60C-4408-A2DD-9D4EEA6B64CF}"/>
              </a:ext>
            </a:extLst>
          </p:cNvPr>
          <p:cNvSpPr/>
          <p:nvPr/>
        </p:nvSpPr>
        <p:spPr>
          <a:xfrm>
            <a:off x="1377117" y="6639150"/>
            <a:ext cx="101704" cy="105079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75CE1162-170C-4EED-81A4-4972B7614E5C}"/>
              </a:ext>
            </a:extLst>
          </p:cNvPr>
          <p:cNvSpPr txBox="1">
            <a:spLocks/>
          </p:cNvSpPr>
          <p:nvPr/>
        </p:nvSpPr>
        <p:spPr>
          <a:xfrm>
            <a:off x="1556657" y="5388428"/>
            <a:ext cx="3918857" cy="783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8111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3" descr="C:\Рабочая папка\ГЕРБ ОТДЕЛА 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313" y="162839"/>
            <a:ext cx="832749" cy="756535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00624" y="1062318"/>
            <a:ext cx="1162415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58111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ВЫЗОВЫ СТРАТЕГИИРАЗВИТИЯ ОБРАЗОВАНИЯ В РФ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58111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58111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трансформация миропорядка и ценностная война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58111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58111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необходимость обеспечения технологического лидерства и устойчивой и динамичной экономики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58111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58111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стремительное развитие искусственного интеллекта и цифровых технологий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58111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58111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неравные стартовые возможности и разобщенность социальных групп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58111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58111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демографическая ситуация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58111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58111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КЛЮЧЕВОЙ СМЫСЛ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58111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58111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«ВОСПИТАТЕЛЬНАЯ РАБОТА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58111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должна быть направлена на становление ценностного, жизненного и профессионального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58111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САМООПРЕДЕЛЕНИЯ»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58111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58111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Указ Президента Российской Федерации от 9 ноября 2022 г. № 809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58111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58111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 утверждении основ государственной политики по сохранению и укреплению традиционных российских духовно-нравственных ценностей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58111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58111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58111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Жизнь, достоинство, права и свободы человека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58111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58111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Патриотизм, гражданственность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58111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58111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Служение Отечеству и ответственность за его судьбу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58111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58111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Высокие нравственные идеалы, крепкая семья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58111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58111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Созидательный труд, приоритет духовного над материальным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58111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58111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Гуманизм, милосердие, справедливость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58111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58111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Коллективизм, взаимопомощь и взаимоуважение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58111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58111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Историческая память и преемственность поколений, единство народов России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58111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290180" y="0"/>
            <a:ext cx="916905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7A182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7A1828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096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296FE94B-8032-4995-964F-11487B5B19D7}"/>
              </a:ext>
            </a:extLst>
          </p:cNvPr>
          <p:cNvSpPr/>
          <p:nvPr/>
        </p:nvSpPr>
        <p:spPr>
          <a:xfrm rot="2335442">
            <a:off x="10672828" y="-419499"/>
            <a:ext cx="838996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A5AE69B3-48D2-4DEF-96D9-B8930A14FC45}"/>
              </a:ext>
            </a:extLst>
          </p:cNvPr>
          <p:cNvSpPr/>
          <p:nvPr/>
        </p:nvSpPr>
        <p:spPr>
          <a:xfrm rot="1230230">
            <a:off x="10826039" y="-122267"/>
            <a:ext cx="652615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78D52D56-13D0-4778-9DD9-5F8BECFFADFA}"/>
              </a:ext>
            </a:extLst>
          </p:cNvPr>
          <p:cNvSpPr/>
          <p:nvPr/>
        </p:nvSpPr>
        <p:spPr>
          <a:xfrm rot="20039229">
            <a:off x="11111183" y="226957"/>
            <a:ext cx="433538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5DF939B-98F6-479A-B773-32A778456F10}"/>
              </a:ext>
            </a:extLst>
          </p:cNvPr>
          <p:cNvSpPr/>
          <p:nvPr/>
        </p:nvSpPr>
        <p:spPr>
          <a:xfrm rot="18088162">
            <a:off x="11371512" y="449681"/>
            <a:ext cx="333942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F7DFFB4-E97F-4B13-9B0F-131331CEDA2C}"/>
              </a:ext>
            </a:extLst>
          </p:cNvPr>
          <p:cNvSpPr/>
          <p:nvPr/>
        </p:nvSpPr>
        <p:spPr>
          <a:xfrm rot="820829">
            <a:off x="11590977" y="591289"/>
            <a:ext cx="218183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CD1662C-49E4-4969-B6F7-4A00AE72DC90}"/>
              </a:ext>
            </a:extLst>
          </p:cNvPr>
          <p:cNvSpPr/>
          <p:nvPr/>
        </p:nvSpPr>
        <p:spPr>
          <a:xfrm rot="1033092">
            <a:off x="11727863" y="663589"/>
            <a:ext cx="141345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32E81D4-8DC7-406D-9338-402351B1E17C}"/>
              </a:ext>
            </a:extLst>
          </p:cNvPr>
          <p:cNvSpPr/>
          <p:nvPr/>
        </p:nvSpPr>
        <p:spPr>
          <a:xfrm rot="20352775">
            <a:off x="11878083" y="739799"/>
            <a:ext cx="92265" cy="94773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75CE1162-170C-4EED-81A4-4972B7614E5C}"/>
              </a:ext>
            </a:extLst>
          </p:cNvPr>
          <p:cNvSpPr txBox="1">
            <a:spLocks/>
          </p:cNvSpPr>
          <p:nvPr/>
        </p:nvSpPr>
        <p:spPr>
          <a:xfrm>
            <a:off x="1556657" y="5388428"/>
            <a:ext cx="3918857" cy="783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8111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3" descr="C:\Рабочая папка\ГЕРБ ОТДЕЛА 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313" y="162839"/>
            <a:ext cx="832749" cy="756535"/>
          </a:xfrm>
          <a:prstGeom prst="rect">
            <a:avLst/>
          </a:prstGeom>
          <a:noFill/>
        </p:spPr>
      </p:pic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179875" y="1108364"/>
          <a:ext cx="4742854" cy="553043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489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33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Гражданско-патриотическое направление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6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Районный фестиваль песни и строя «Шаг к победе»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128 участников: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0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Муниципальный этап краевой акции школьников, обучающихся среднего профессионального образования «Обелиск»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Всего 66 участников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53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Краевой заочный этап краевой акции школьников, обучающихся среднего профессионального образования «Обелиск»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Территориальная команда Новоселовского района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81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/>
                        <a:t>Художественное направление 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16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/>
                        <a:t>Муниципальный этап краевого творческого фестиваля «Таланты без границ», посвящённый 80-летию Победы в Великой Отечественной войне 1941-1945 гг. и Году защитника Отечества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164 учащихся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16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/>
                        <a:t>Краевой заочный, очный этап творческого фестиваля «Таланты без границ», посвящённый 80-летию Победы в Великой Отечественной войне 1941-1945 гг. и Году защитника Отечества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/>
                        <a:t>64 учащихся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16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/>
                        <a:t>Районный фестиваль театра миниатюр «Неизвестный солдат той самой войны», посвященный памятной дате «День неизвестного солдата»»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203 учащихся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33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/>
                        <a:t>Туристско-краеведческая направленность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9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Краевой (заочный) этап краевого фестиваля школьных музеев и клубов патриотической направленности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 учащихся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941294" y="0"/>
            <a:ext cx="10354235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7A182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7A1828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Районные мероприятия, посвященные 80-летию Великой Победы советского народа над фашистской Германией.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C:\Users\User\Documents\Новая папка\4 слайд ВОСПИТАНИЕ муниципальные мероприятия\-4VSHmcV2MhIzcaMzNnD7cjv0fIRCZAmlOQmGDNwG6XDerFghnbiZmxV5dQEs4oioo6auUQUMx4YD4mbPM79Sd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7464" y="1098962"/>
            <a:ext cx="2701054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9" name="Picture 5" descr="C:\Users\User\Documents\Новая папка\4 слайд ВОСПИТАНИЕ муниципальные мероприятия\Ez32_HywU8TsD2MXZsi9714ysoq-gAm779obZxe-o42PG943lPp9RQcFNkD71NTi1LOCUi6-rJSu5T6_n5_WEHe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1036" y="1108267"/>
            <a:ext cx="2813684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1" name="Picture 7" descr="C:\Users\User\Documents\Новая папка\4 слайд ВОСПИТАНИЕ муниципальные мероприятия\tDwME5Nv8_dnNj3RGStOFRwcUWbSt64aHm-tzT2GFvzKV8SpthXr_81vNZV2nhiN_T4E7Mc9kX9sgSuxwE-P7q0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4209" y="3012658"/>
            <a:ext cx="24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2" name="Picture 8" descr="C:\Users\User\Documents\Новая папка\4 слайд ВОСПИТАНИЕ муниципальные мероприятия\Xx4GgDaUVvWoglgRIVwucsnS8fMcTqQ3gY1U6ej-R4G1jfGWpvRl6B80E8OomRvUEhfkaQZtR4biABLnbb2-bK1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7746" y="3010175"/>
            <a:ext cx="1350528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4" descr="C:\Users\User\Documents\Новая папка\5 слайд ВОСПИТАНИЕ сети, свечи, посылки\81cMTpD-Vh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3298" y="4904714"/>
            <a:ext cx="2699473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3" descr="C:\Users\User\Documents\Новая папка\5 слайд ВОСПИТАНИЕ сети, свечи, посылки\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69313" y="4887809"/>
            <a:ext cx="2734116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5" descr="C:\Users\User\Documents\Новая папка\5 слайд ВОСПИТАНИЕ сети, свечи, посылки\i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391525" y="3015837"/>
            <a:ext cx="171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4096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296FE94B-8032-4995-964F-11487B5B19D7}"/>
              </a:ext>
            </a:extLst>
          </p:cNvPr>
          <p:cNvSpPr/>
          <p:nvPr/>
        </p:nvSpPr>
        <p:spPr>
          <a:xfrm rot="2335442">
            <a:off x="10672828" y="-419499"/>
            <a:ext cx="838996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A5AE69B3-48D2-4DEF-96D9-B8930A14FC45}"/>
              </a:ext>
            </a:extLst>
          </p:cNvPr>
          <p:cNvSpPr/>
          <p:nvPr/>
        </p:nvSpPr>
        <p:spPr>
          <a:xfrm rot="1230230">
            <a:off x="10826039" y="-122267"/>
            <a:ext cx="652615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78D52D56-13D0-4778-9DD9-5F8BECFFADFA}"/>
              </a:ext>
            </a:extLst>
          </p:cNvPr>
          <p:cNvSpPr/>
          <p:nvPr/>
        </p:nvSpPr>
        <p:spPr>
          <a:xfrm rot="20039229">
            <a:off x="11111183" y="226957"/>
            <a:ext cx="433538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5DF939B-98F6-479A-B773-32A778456F10}"/>
              </a:ext>
            </a:extLst>
          </p:cNvPr>
          <p:cNvSpPr/>
          <p:nvPr/>
        </p:nvSpPr>
        <p:spPr>
          <a:xfrm rot="18088162">
            <a:off x="11371512" y="449681"/>
            <a:ext cx="333942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F7DFFB4-E97F-4B13-9B0F-131331CEDA2C}"/>
              </a:ext>
            </a:extLst>
          </p:cNvPr>
          <p:cNvSpPr/>
          <p:nvPr/>
        </p:nvSpPr>
        <p:spPr>
          <a:xfrm rot="820829">
            <a:off x="11590977" y="591289"/>
            <a:ext cx="218183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CD1662C-49E4-4969-B6F7-4A00AE72DC90}"/>
              </a:ext>
            </a:extLst>
          </p:cNvPr>
          <p:cNvSpPr/>
          <p:nvPr/>
        </p:nvSpPr>
        <p:spPr>
          <a:xfrm rot="1033092">
            <a:off x="11727863" y="663589"/>
            <a:ext cx="141345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134E6AE-8874-4E38-86DD-919B02C347C6}"/>
              </a:ext>
            </a:extLst>
          </p:cNvPr>
          <p:cNvSpPr/>
          <p:nvPr/>
        </p:nvSpPr>
        <p:spPr>
          <a:xfrm rot="18543468">
            <a:off x="-234224" y="6077062"/>
            <a:ext cx="838996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37EE293-A3AB-49C7-B0C1-6A55584DCD40}"/>
              </a:ext>
            </a:extLst>
          </p:cNvPr>
          <p:cNvSpPr/>
          <p:nvPr/>
        </p:nvSpPr>
        <p:spPr>
          <a:xfrm rot="20608762">
            <a:off x="194032" y="5959755"/>
            <a:ext cx="652615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C97D387-9994-4310-8650-E447DDC66988}"/>
              </a:ext>
            </a:extLst>
          </p:cNvPr>
          <p:cNvSpPr/>
          <p:nvPr/>
        </p:nvSpPr>
        <p:spPr>
          <a:xfrm rot="19000804">
            <a:off x="649915" y="6020079"/>
            <a:ext cx="433538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9C619F4A-3051-4994-B8D5-3F8810B04FC6}"/>
              </a:ext>
            </a:extLst>
          </p:cNvPr>
          <p:cNvSpPr/>
          <p:nvPr/>
        </p:nvSpPr>
        <p:spPr>
          <a:xfrm rot="325759">
            <a:off x="933438" y="6227594"/>
            <a:ext cx="333942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D6435B7-846C-4D99-96B0-81232BCD59B0}"/>
              </a:ext>
            </a:extLst>
          </p:cNvPr>
          <p:cNvSpPr/>
          <p:nvPr/>
        </p:nvSpPr>
        <p:spPr>
          <a:xfrm rot="2262876">
            <a:off x="1146288" y="6384995"/>
            <a:ext cx="218183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D0641A2-E13D-47A1-9009-E0421590865D}"/>
              </a:ext>
            </a:extLst>
          </p:cNvPr>
          <p:cNvSpPr/>
          <p:nvPr/>
        </p:nvSpPr>
        <p:spPr>
          <a:xfrm rot="3035212">
            <a:off x="1285200" y="6528624"/>
            <a:ext cx="141345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32E81D4-8DC7-406D-9338-402351B1E17C}"/>
              </a:ext>
            </a:extLst>
          </p:cNvPr>
          <p:cNvSpPr/>
          <p:nvPr/>
        </p:nvSpPr>
        <p:spPr>
          <a:xfrm rot="20352775">
            <a:off x="11878083" y="739799"/>
            <a:ext cx="92265" cy="94773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9243E46-F60C-4408-A2DD-9D4EEA6B64CF}"/>
              </a:ext>
            </a:extLst>
          </p:cNvPr>
          <p:cNvSpPr/>
          <p:nvPr/>
        </p:nvSpPr>
        <p:spPr>
          <a:xfrm>
            <a:off x="1377117" y="6639150"/>
            <a:ext cx="101704" cy="105079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75CE1162-170C-4EED-81A4-4972B7614E5C}"/>
              </a:ext>
            </a:extLst>
          </p:cNvPr>
          <p:cNvSpPr txBox="1">
            <a:spLocks/>
          </p:cNvSpPr>
          <p:nvPr/>
        </p:nvSpPr>
        <p:spPr>
          <a:xfrm>
            <a:off x="1556657" y="5388428"/>
            <a:ext cx="3918857" cy="783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8111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3" descr="C:\Рабочая папка\ГЕРБ ОТДЕЛА 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313" y="162839"/>
            <a:ext cx="832749" cy="756535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00416" y="1352811"/>
            <a:ext cx="670142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11 волонтерских отрядах - 420 чел.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ВПК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9 школ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Первичные отделения РДДМ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Движение первых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- 9 школ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Школьные музейные уголки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школы (Бараитская и Новоселовская)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Школьные театры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9 школ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Орлята России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- 9 школ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проект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Лица Героев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- 9 школ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C:\Users\User\Documents\Новая папка\6 слайд ВОСПИТАНИЕ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88982" y="4333920"/>
            <a:ext cx="288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1" name="Picture 3" descr="C:\Users\User\Documents\Новая папка\6 слайд ВОСПИТАНИЕ\1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93764" y="4368170"/>
            <a:ext cx="162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Picture 4" descr="C:\Users\User\Documents\Новая папка\6 слайд ВОСПИТАНИЕ\1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75448" y="4350554"/>
            <a:ext cx="216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3" name="Picture 5" descr="C:\Users\User\Documents\Новая папка\6 слайд ВОСПИТАНИЕ\1-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45667" y="4369038"/>
            <a:ext cx="972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4" name="Picture 6" descr="C:\Users\User\Documents\Новая папка\6 слайд ВОСПИТАНИЕ\1-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0059" y="1364880"/>
            <a:ext cx="5094933" cy="2292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5" name="Picture 7" descr="C:\Users\User\Documents\Новая папка\6 слайд ВОСПИТАНИЕ\1-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95750" y="4336790"/>
            <a:ext cx="2804057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1290180" y="0"/>
            <a:ext cx="916905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7A182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7A1828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096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296FE94B-8032-4995-964F-11487B5B19D7}"/>
              </a:ext>
            </a:extLst>
          </p:cNvPr>
          <p:cNvSpPr/>
          <p:nvPr/>
        </p:nvSpPr>
        <p:spPr>
          <a:xfrm rot="2335442">
            <a:off x="10672828" y="-419499"/>
            <a:ext cx="838996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A5AE69B3-48D2-4DEF-96D9-B8930A14FC45}"/>
              </a:ext>
            </a:extLst>
          </p:cNvPr>
          <p:cNvSpPr/>
          <p:nvPr/>
        </p:nvSpPr>
        <p:spPr>
          <a:xfrm rot="1230230">
            <a:off x="10826039" y="-122267"/>
            <a:ext cx="652615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78D52D56-13D0-4778-9DD9-5F8BECFFADFA}"/>
              </a:ext>
            </a:extLst>
          </p:cNvPr>
          <p:cNvSpPr/>
          <p:nvPr/>
        </p:nvSpPr>
        <p:spPr>
          <a:xfrm rot="20039229">
            <a:off x="11111183" y="226957"/>
            <a:ext cx="433538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5DF939B-98F6-479A-B773-32A778456F10}"/>
              </a:ext>
            </a:extLst>
          </p:cNvPr>
          <p:cNvSpPr/>
          <p:nvPr/>
        </p:nvSpPr>
        <p:spPr>
          <a:xfrm rot="18088162">
            <a:off x="11371512" y="449681"/>
            <a:ext cx="333942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F7DFFB4-E97F-4B13-9B0F-131331CEDA2C}"/>
              </a:ext>
            </a:extLst>
          </p:cNvPr>
          <p:cNvSpPr/>
          <p:nvPr/>
        </p:nvSpPr>
        <p:spPr>
          <a:xfrm rot="820829">
            <a:off x="11590977" y="591289"/>
            <a:ext cx="218183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CD1662C-49E4-4969-B6F7-4A00AE72DC90}"/>
              </a:ext>
            </a:extLst>
          </p:cNvPr>
          <p:cNvSpPr/>
          <p:nvPr/>
        </p:nvSpPr>
        <p:spPr>
          <a:xfrm rot="1033092">
            <a:off x="11727863" y="663589"/>
            <a:ext cx="141345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134E6AE-8874-4E38-86DD-919B02C347C6}"/>
              </a:ext>
            </a:extLst>
          </p:cNvPr>
          <p:cNvSpPr/>
          <p:nvPr/>
        </p:nvSpPr>
        <p:spPr>
          <a:xfrm rot="18543468">
            <a:off x="-234224" y="6077062"/>
            <a:ext cx="838996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37EE293-A3AB-49C7-B0C1-6A55584DCD40}"/>
              </a:ext>
            </a:extLst>
          </p:cNvPr>
          <p:cNvSpPr/>
          <p:nvPr/>
        </p:nvSpPr>
        <p:spPr>
          <a:xfrm rot="20608762">
            <a:off x="194032" y="5959755"/>
            <a:ext cx="652615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C97D387-9994-4310-8650-E447DDC66988}"/>
              </a:ext>
            </a:extLst>
          </p:cNvPr>
          <p:cNvSpPr/>
          <p:nvPr/>
        </p:nvSpPr>
        <p:spPr>
          <a:xfrm rot="19000804">
            <a:off x="649915" y="6020079"/>
            <a:ext cx="433538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9C619F4A-3051-4994-B8D5-3F8810B04FC6}"/>
              </a:ext>
            </a:extLst>
          </p:cNvPr>
          <p:cNvSpPr/>
          <p:nvPr/>
        </p:nvSpPr>
        <p:spPr>
          <a:xfrm rot="325759">
            <a:off x="933438" y="6227594"/>
            <a:ext cx="333942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D6435B7-846C-4D99-96B0-81232BCD59B0}"/>
              </a:ext>
            </a:extLst>
          </p:cNvPr>
          <p:cNvSpPr/>
          <p:nvPr/>
        </p:nvSpPr>
        <p:spPr>
          <a:xfrm rot="2262876">
            <a:off x="1146288" y="6384995"/>
            <a:ext cx="218183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D0641A2-E13D-47A1-9009-E0421590865D}"/>
              </a:ext>
            </a:extLst>
          </p:cNvPr>
          <p:cNvSpPr/>
          <p:nvPr/>
        </p:nvSpPr>
        <p:spPr>
          <a:xfrm rot="3035212">
            <a:off x="1285200" y="6528624"/>
            <a:ext cx="141345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32E81D4-8DC7-406D-9338-402351B1E17C}"/>
              </a:ext>
            </a:extLst>
          </p:cNvPr>
          <p:cNvSpPr/>
          <p:nvPr/>
        </p:nvSpPr>
        <p:spPr>
          <a:xfrm rot="20352775">
            <a:off x="11878083" y="739799"/>
            <a:ext cx="92265" cy="94773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9243E46-F60C-4408-A2DD-9D4EEA6B64CF}"/>
              </a:ext>
            </a:extLst>
          </p:cNvPr>
          <p:cNvSpPr/>
          <p:nvPr/>
        </p:nvSpPr>
        <p:spPr>
          <a:xfrm>
            <a:off x="1377117" y="6639150"/>
            <a:ext cx="101704" cy="105079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75CE1162-170C-4EED-81A4-4972B7614E5C}"/>
              </a:ext>
            </a:extLst>
          </p:cNvPr>
          <p:cNvSpPr txBox="1">
            <a:spLocks/>
          </p:cNvSpPr>
          <p:nvPr/>
        </p:nvSpPr>
        <p:spPr>
          <a:xfrm>
            <a:off x="1556657" y="5388428"/>
            <a:ext cx="3918857" cy="783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8111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3" descr="C:\Рабочая папка\ГЕРБ ОТДЕЛА 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313" y="162839"/>
            <a:ext cx="832749" cy="756535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30306" y="1196787"/>
            <a:ext cx="1132242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Количество держателей ПК - 71%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Лидеры: Легостаевская школа – 88% и Комская школа – 81%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Антилидеры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: Толстомысенская школа – 48% и Анашенская школа – 52%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Посетили: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Краевой краеведческий музей,  технопарк Кванториум, интересные  мероприятия, как на муниципальном, так и на краевом уровне.	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Задача - 80% во всех школах района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290180" y="0"/>
            <a:ext cx="916905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7A182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7A1828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AutoShape 3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5" name="Picture 5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754" y="3993777"/>
            <a:ext cx="4478672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24096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296FE94B-8032-4995-964F-11487B5B19D7}"/>
              </a:ext>
            </a:extLst>
          </p:cNvPr>
          <p:cNvSpPr/>
          <p:nvPr/>
        </p:nvSpPr>
        <p:spPr>
          <a:xfrm rot="2335442">
            <a:off x="10672828" y="-419499"/>
            <a:ext cx="838996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A5AE69B3-48D2-4DEF-96D9-B8930A14FC45}"/>
              </a:ext>
            </a:extLst>
          </p:cNvPr>
          <p:cNvSpPr/>
          <p:nvPr/>
        </p:nvSpPr>
        <p:spPr>
          <a:xfrm rot="1230230">
            <a:off x="10826039" y="-122267"/>
            <a:ext cx="652615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78D52D56-13D0-4778-9DD9-5F8BECFFADFA}"/>
              </a:ext>
            </a:extLst>
          </p:cNvPr>
          <p:cNvSpPr/>
          <p:nvPr/>
        </p:nvSpPr>
        <p:spPr>
          <a:xfrm rot="20039229">
            <a:off x="11111183" y="226957"/>
            <a:ext cx="433538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5DF939B-98F6-479A-B773-32A778456F10}"/>
              </a:ext>
            </a:extLst>
          </p:cNvPr>
          <p:cNvSpPr/>
          <p:nvPr/>
        </p:nvSpPr>
        <p:spPr>
          <a:xfrm rot="18088162">
            <a:off x="11371512" y="449681"/>
            <a:ext cx="333942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F7DFFB4-E97F-4B13-9B0F-131331CEDA2C}"/>
              </a:ext>
            </a:extLst>
          </p:cNvPr>
          <p:cNvSpPr/>
          <p:nvPr/>
        </p:nvSpPr>
        <p:spPr>
          <a:xfrm rot="820829">
            <a:off x="11590977" y="591289"/>
            <a:ext cx="218183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CD1662C-49E4-4969-B6F7-4A00AE72DC90}"/>
              </a:ext>
            </a:extLst>
          </p:cNvPr>
          <p:cNvSpPr/>
          <p:nvPr/>
        </p:nvSpPr>
        <p:spPr>
          <a:xfrm rot="1033092">
            <a:off x="11727863" y="663589"/>
            <a:ext cx="141345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32E81D4-8DC7-406D-9338-402351B1E17C}"/>
              </a:ext>
            </a:extLst>
          </p:cNvPr>
          <p:cNvSpPr/>
          <p:nvPr/>
        </p:nvSpPr>
        <p:spPr>
          <a:xfrm rot="20352775">
            <a:off x="11878083" y="739799"/>
            <a:ext cx="92265" cy="94773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75CE1162-170C-4EED-81A4-4972B7614E5C}"/>
              </a:ext>
            </a:extLst>
          </p:cNvPr>
          <p:cNvSpPr txBox="1">
            <a:spLocks/>
          </p:cNvSpPr>
          <p:nvPr/>
        </p:nvSpPr>
        <p:spPr>
          <a:xfrm>
            <a:off x="1556657" y="5388428"/>
            <a:ext cx="3918857" cy="783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8111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3" descr="C:\Рабочая папка\ГЕРБ ОТДЕЛА 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313" y="162839"/>
            <a:ext cx="832749" cy="75653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97A33C-C8AC-92D6-5259-745C565F65BB}"/>
              </a:ext>
            </a:extLst>
          </p:cNvPr>
          <p:cNvSpPr txBox="1"/>
          <p:nvPr/>
        </p:nvSpPr>
        <p:spPr>
          <a:xfrm>
            <a:off x="251638" y="1170004"/>
            <a:ext cx="8759165" cy="5458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kern="100" dirty="0">
                <a:solidFill>
                  <a:srgbClr val="58111C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ПРИКАЗ МИНПРОСВЕЩЕНИЯ РФ № 704 ОТ 9 ДЕКАБРЯ 2024 ГОДА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400"/>
              <a:buFont typeface="Times New Roman" panose="02020603050405020304" pitchFamily="18" charset="0"/>
              <a:buAutoNum type="arabicPeriod"/>
            </a:pPr>
            <a:r>
              <a:rPr lang="ru-RU" b="1" kern="100" dirty="0">
                <a:solidFill>
                  <a:srgbClr val="58111C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ЕДИНОЕ ПОУРОЧНОЕ ПЛАНИРОВАНИЕ </a:t>
            </a:r>
            <a:r>
              <a:rPr lang="ru-RU" kern="100" dirty="0">
                <a:solidFill>
                  <a:srgbClr val="58111C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по предметам непосредственного применения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400"/>
              <a:buFont typeface="Times New Roman" panose="02020603050405020304" pitchFamily="18" charset="0"/>
              <a:buAutoNum type="arabicPeriod"/>
            </a:pPr>
            <a:r>
              <a:rPr lang="ru-RU" kern="100" dirty="0">
                <a:solidFill>
                  <a:srgbClr val="58111C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Введение новых программ по </a:t>
            </a:r>
            <a:r>
              <a:rPr lang="ru-RU" b="1" kern="100" dirty="0">
                <a:solidFill>
                  <a:srgbClr val="58111C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ИСТОРИИ И ОБЩЕСТВОЗНАНИЮ</a:t>
            </a:r>
            <a:r>
              <a:rPr lang="ru-RU" kern="100" dirty="0">
                <a:solidFill>
                  <a:srgbClr val="58111C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</a:p>
          <a:p>
            <a:pPr marL="285750" lvl="0" indent="69850">
              <a:lnSpc>
                <a:spcPct val="107000"/>
              </a:lnSpc>
              <a:spcAft>
                <a:spcPts val="80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kern="100" dirty="0">
                <a:solidFill>
                  <a:srgbClr val="58111C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в 5–7-х классах с 1 сентября 2025 года</a:t>
            </a:r>
          </a:p>
          <a:p>
            <a:pPr marL="285750" lvl="0" indent="69850">
              <a:lnSpc>
                <a:spcPct val="107000"/>
              </a:lnSpc>
              <a:spcAft>
                <a:spcPts val="80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kern="100" dirty="0">
                <a:solidFill>
                  <a:srgbClr val="58111C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в 8–9-х классах с 1 сентября 2026 года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kern="100" dirty="0">
                <a:solidFill>
                  <a:srgbClr val="58111C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Изучение </a:t>
            </a:r>
            <a:r>
              <a:rPr lang="ru-RU" b="1" kern="100" dirty="0">
                <a:solidFill>
                  <a:srgbClr val="58111C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ИСТОРИИ РОДНОГО КРАЯ </a:t>
            </a:r>
            <a:r>
              <a:rPr lang="ru-RU" kern="100" dirty="0">
                <a:solidFill>
                  <a:srgbClr val="58111C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в рамках предмета «История»</a:t>
            </a:r>
          </a:p>
          <a:p>
            <a:pPr marL="285750" lvl="1" indent="698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kern="100" dirty="0">
                <a:solidFill>
                  <a:srgbClr val="58111C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5-й класс – 34 часа</a:t>
            </a:r>
          </a:p>
          <a:p>
            <a:pPr marL="285750" lvl="1" indent="698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kern="100" dirty="0">
                <a:solidFill>
                  <a:srgbClr val="58111C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6-й и 7-й класс – 17 часов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400"/>
              <a:buFont typeface="+mj-lt"/>
              <a:buAutoNum type="arabicPeriod" startAt="3"/>
            </a:pPr>
            <a:r>
              <a:rPr lang="ru-RU" kern="100" dirty="0">
                <a:solidFill>
                  <a:srgbClr val="58111C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Введение предмета </a:t>
            </a:r>
            <a:r>
              <a:rPr lang="ru-RU" b="1" kern="100" dirty="0">
                <a:solidFill>
                  <a:srgbClr val="58111C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«ДУХОВНО-НРАВСТВЕННАЯ КУЛЬТУРА РОССИИ» </a:t>
            </a:r>
            <a:r>
              <a:rPr lang="ru-RU" kern="100" dirty="0">
                <a:solidFill>
                  <a:srgbClr val="58111C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с 01.09.2026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400"/>
              <a:buFont typeface="Times New Roman" panose="02020603050405020304" pitchFamily="18" charset="0"/>
              <a:buAutoNum type="arabicPeriod" startAt="3"/>
            </a:pPr>
            <a:r>
              <a:rPr lang="ru-RU" kern="100" dirty="0">
                <a:solidFill>
                  <a:srgbClr val="58111C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Введение курса внеурочной деятельности </a:t>
            </a:r>
            <a:r>
              <a:rPr lang="ru-RU" b="1" kern="100" dirty="0">
                <a:solidFill>
                  <a:srgbClr val="58111C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«</a:t>
            </a:r>
            <a:r>
              <a:rPr lang="ru-RU" b="1" kern="100" dirty="0" err="1">
                <a:solidFill>
                  <a:srgbClr val="58111C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Семьеведение</a:t>
            </a:r>
            <a:r>
              <a:rPr lang="ru-RU" b="1" kern="100" dirty="0">
                <a:solidFill>
                  <a:srgbClr val="58111C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»</a:t>
            </a:r>
          </a:p>
          <a:p>
            <a:pPr marL="285750" lvl="0" indent="69850">
              <a:lnSpc>
                <a:spcPct val="107000"/>
              </a:lnSpc>
              <a:spcAft>
                <a:spcPts val="80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kern="100" dirty="0">
                <a:solidFill>
                  <a:srgbClr val="58111C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10 </a:t>
            </a:r>
            <a:r>
              <a:rPr lang="ru-RU" kern="100" dirty="0">
                <a:solidFill>
                  <a:srgbClr val="58111C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класс – 8 школ (52 человека)</a:t>
            </a:r>
          </a:p>
          <a:p>
            <a:pPr marL="285750" lvl="0" indent="69850">
              <a:lnSpc>
                <a:spcPct val="107000"/>
              </a:lnSpc>
              <a:spcAft>
                <a:spcPts val="80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kern="100" dirty="0">
                <a:solidFill>
                  <a:srgbClr val="58111C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11 класс – 7 школ (43 человека)</a:t>
            </a:r>
          </a:p>
          <a:p>
            <a:pPr marL="285750" lvl="0" indent="69850">
              <a:lnSpc>
                <a:spcPct val="107000"/>
              </a:lnSpc>
              <a:spcAft>
                <a:spcPts val="80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kern="100" dirty="0">
                <a:solidFill>
                  <a:srgbClr val="58111C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С 5 по 9 класс – 3 школы (88 человек)</a:t>
            </a:r>
            <a:endParaRPr lang="ru-RU" kern="100" dirty="0">
              <a:solidFill>
                <a:srgbClr val="58111C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DD63227-8B70-1A2A-0FA9-D8AAE15E6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0180" y="0"/>
            <a:ext cx="916905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7A182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7A1828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Изображение выглядит как текст, снимок экрана, Шрифт, визитная карточ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1742033-629F-C902-533A-EA95E8604E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396" y="874602"/>
            <a:ext cx="2916000" cy="29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7BE9B76-8809-18EE-6E43-4216C0CE3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6666" y="3847980"/>
            <a:ext cx="2916000" cy="2717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4096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296FE94B-8032-4995-964F-11487B5B19D7}"/>
              </a:ext>
            </a:extLst>
          </p:cNvPr>
          <p:cNvSpPr/>
          <p:nvPr/>
        </p:nvSpPr>
        <p:spPr>
          <a:xfrm rot="2335442">
            <a:off x="10672828" y="-419499"/>
            <a:ext cx="838996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A5AE69B3-48D2-4DEF-96D9-B8930A14FC45}"/>
              </a:ext>
            </a:extLst>
          </p:cNvPr>
          <p:cNvSpPr/>
          <p:nvPr/>
        </p:nvSpPr>
        <p:spPr>
          <a:xfrm rot="1230230">
            <a:off x="10826039" y="-122267"/>
            <a:ext cx="652615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78D52D56-13D0-4778-9DD9-5F8BECFFADFA}"/>
              </a:ext>
            </a:extLst>
          </p:cNvPr>
          <p:cNvSpPr/>
          <p:nvPr/>
        </p:nvSpPr>
        <p:spPr>
          <a:xfrm rot="20039229">
            <a:off x="11111183" y="226957"/>
            <a:ext cx="433538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5DF939B-98F6-479A-B773-32A778456F10}"/>
              </a:ext>
            </a:extLst>
          </p:cNvPr>
          <p:cNvSpPr/>
          <p:nvPr/>
        </p:nvSpPr>
        <p:spPr>
          <a:xfrm rot="18088162">
            <a:off x="11371512" y="449681"/>
            <a:ext cx="333942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F7DFFB4-E97F-4B13-9B0F-131331CEDA2C}"/>
              </a:ext>
            </a:extLst>
          </p:cNvPr>
          <p:cNvSpPr/>
          <p:nvPr/>
        </p:nvSpPr>
        <p:spPr>
          <a:xfrm rot="820829">
            <a:off x="11590977" y="591289"/>
            <a:ext cx="218183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CD1662C-49E4-4969-B6F7-4A00AE72DC90}"/>
              </a:ext>
            </a:extLst>
          </p:cNvPr>
          <p:cNvSpPr/>
          <p:nvPr/>
        </p:nvSpPr>
        <p:spPr>
          <a:xfrm rot="1033092">
            <a:off x="11727863" y="663589"/>
            <a:ext cx="141345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134E6AE-8874-4E38-86DD-919B02C347C6}"/>
              </a:ext>
            </a:extLst>
          </p:cNvPr>
          <p:cNvSpPr/>
          <p:nvPr/>
        </p:nvSpPr>
        <p:spPr>
          <a:xfrm rot="18543468">
            <a:off x="-234224" y="6077062"/>
            <a:ext cx="838996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37EE293-A3AB-49C7-B0C1-6A55584DCD40}"/>
              </a:ext>
            </a:extLst>
          </p:cNvPr>
          <p:cNvSpPr/>
          <p:nvPr/>
        </p:nvSpPr>
        <p:spPr>
          <a:xfrm rot="20608762">
            <a:off x="194032" y="5959755"/>
            <a:ext cx="652615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C97D387-9994-4310-8650-E447DDC66988}"/>
              </a:ext>
            </a:extLst>
          </p:cNvPr>
          <p:cNvSpPr/>
          <p:nvPr/>
        </p:nvSpPr>
        <p:spPr>
          <a:xfrm rot="19000804">
            <a:off x="649915" y="6020079"/>
            <a:ext cx="433538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9C619F4A-3051-4994-B8D5-3F8810B04FC6}"/>
              </a:ext>
            </a:extLst>
          </p:cNvPr>
          <p:cNvSpPr/>
          <p:nvPr/>
        </p:nvSpPr>
        <p:spPr>
          <a:xfrm rot="325759">
            <a:off x="933438" y="6227594"/>
            <a:ext cx="333942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D6435B7-846C-4D99-96B0-81232BCD59B0}"/>
              </a:ext>
            </a:extLst>
          </p:cNvPr>
          <p:cNvSpPr/>
          <p:nvPr/>
        </p:nvSpPr>
        <p:spPr>
          <a:xfrm rot="2262876">
            <a:off x="1146288" y="6384995"/>
            <a:ext cx="218183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D0641A2-E13D-47A1-9009-E0421590865D}"/>
              </a:ext>
            </a:extLst>
          </p:cNvPr>
          <p:cNvSpPr/>
          <p:nvPr/>
        </p:nvSpPr>
        <p:spPr>
          <a:xfrm rot="3035212">
            <a:off x="1285200" y="6528624"/>
            <a:ext cx="141345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32E81D4-8DC7-406D-9338-402351B1E17C}"/>
              </a:ext>
            </a:extLst>
          </p:cNvPr>
          <p:cNvSpPr/>
          <p:nvPr/>
        </p:nvSpPr>
        <p:spPr>
          <a:xfrm rot="20352775">
            <a:off x="11878083" y="739799"/>
            <a:ext cx="92265" cy="94773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9243E46-F60C-4408-A2DD-9D4EEA6B64CF}"/>
              </a:ext>
            </a:extLst>
          </p:cNvPr>
          <p:cNvSpPr/>
          <p:nvPr/>
        </p:nvSpPr>
        <p:spPr>
          <a:xfrm>
            <a:off x="1377117" y="6639150"/>
            <a:ext cx="101704" cy="105079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75CE1162-170C-4EED-81A4-4972B7614E5C}"/>
              </a:ext>
            </a:extLst>
          </p:cNvPr>
          <p:cNvSpPr txBox="1">
            <a:spLocks/>
          </p:cNvSpPr>
          <p:nvPr/>
        </p:nvSpPr>
        <p:spPr>
          <a:xfrm>
            <a:off x="1556657" y="5388428"/>
            <a:ext cx="3918857" cy="783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8111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3" descr="C:\Рабочая папка\ГЕРБ ОТДЕЛА 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313" y="162839"/>
            <a:ext cx="832749" cy="756535"/>
          </a:xfrm>
          <a:prstGeom prst="rect">
            <a:avLst/>
          </a:prstGeom>
          <a:noFill/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EF817AB-9981-3920-BDE4-187932DB59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050321"/>
              </p:ext>
            </p:extLst>
          </p:nvPr>
        </p:nvGraphicFramePr>
        <p:xfrm>
          <a:off x="271354" y="3405522"/>
          <a:ext cx="11002087" cy="11248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5929">
                  <a:extLst>
                    <a:ext uri="{9D8B030D-6E8A-4147-A177-3AD203B41FA5}">
                      <a16:colId xmlns:a16="http://schemas.microsoft.com/office/drawing/2014/main" val="4172268906"/>
                    </a:ext>
                  </a:extLst>
                </a:gridCol>
                <a:gridCol w="1512996">
                  <a:extLst>
                    <a:ext uri="{9D8B030D-6E8A-4147-A177-3AD203B41FA5}">
                      <a16:colId xmlns:a16="http://schemas.microsoft.com/office/drawing/2014/main" val="3684101888"/>
                    </a:ext>
                  </a:extLst>
                </a:gridCol>
                <a:gridCol w="1428144">
                  <a:extLst>
                    <a:ext uri="{9D8B030D-6E8A-4147-A177-3AD203B41FA5}">
                      <a16:colId xmlns:a16="http://schemas.microsoft.com/office/drawing/2014/main" val="4095166541"/>
                    </a:ext>
                  </a:extLst>
                </a:gridCol>
                <a:gridCol w="1493875">
                  <a:extLst>
                    <a:ext uri="{9D8B030D-6E8A-4147-A177-3AD203B41FA5}">
                      <a16:colId xmlns:a16="http://schemas.microsoft.com/office/drawing/2014/main" val="1929036599"/>
                    </a:ext>
                  </a:extLst>
                </a:gridCol>
                <a:gridCol w="1479533">
                  <a:extLst>
                    <a:ext uri="{9D8B030D-6E8A-4147-A177-3AD203B41FA5}">
                      <a16:colId xmlns:a16="http://schemas.microsoft.com/office/drawing/2014/main" val="4117112392"/>
                    </a:ext>
                  </a:extLst>
                </a:gridCol>
                <a:gridCol w="2631610">
                  <a:extLst>
                    <a:ext uri="{9D8B030D-6E8A-4147-A177-3AD203B41FA5}">
                      <a16:colId xmlns:a16="http://schemas.microsoft.com/office/drawing/2014/main" val="1615385453"/>
                    </a:ext>
                  </a:extLst>
                </a:gridCol>
              </a:tblGrid>
              <a:tr h="877544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effectLst/>
                        </a:rPr>
                        <a:t>Количество обучающихся 6-11 классов, зарегистрированных</a:t>
                      </a:r>
                    </a:p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effectLst/>
                        </a:rPr>
                        <a:t>на едином цифровом портале профориентации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dirty="0">
                          <a:effectLst/>
                        </a:rPr>
                        <a:t>Количество детей прошедших диагностики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dirty="0">
                          <a:effectLst/>
                        </a:rPr>
                        <a:t>Количество детей прошедших минимум одну пробу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dirty="0">
                          <a:effectLst/>
                        </a:rPr>
                        <a:t>Количество детей прошедших партнерские пробы и экскурсии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dirty="0">
                          <a:effectLst/>
                        </a:rPr>
                        <a:t>Количество педагогов-навигаторов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dirty="0">
                          <a:effectLst/>
                        </a:rPr>
                        <a:t>Количество педагогов-навигаторов подтвердивших обучение в 2024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157646156"/>
                  </a:ext>
                </a:extLst>
              </a:tr>
              <a:tr h="177798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366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212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64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218590229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0A95CDE2-ABB0-89E4-0398-07ACD6410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74" y="943309"/>
            <a:ext cx="10852799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САМООПРЕДЕЛЕНИЕ (УСЛОВИЯ ФОРМИРОВАНИЯ)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Поддержка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ИНИЦИАТИВЫ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творческого подхода, представление возможности в разных ролях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 в определении приоритетов и планировании будущего, возможность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ВЫБОРА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самостоятельности при принятии решений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безопасности и эмоционального благополучия,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БЛАГОПРИЯТНЫЙ ПСИХОЛОГИЧЕСКИЙ КЛИМАТ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коллективе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ПРОФОРИЕНТАЦИЯ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информирование о рынках труда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понимание требований, перспектив развития, получение знаний о профессиях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ИРО по реализации комплекса мероприятий сопровождения специалистов, осуществляющих профориентационную деятельность в области психолого-педагогической направленности (Светлолобовская, Игрышенская и Толстомысенская школы)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XVII Всероссийская научно-методическая конференция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Современная дидактика и качество образования: средства и их границы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(учащиеся психолого-педагогического класса Светлолобовской школы, куратор Иванова Юлия Викторовна) 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ОУ района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мероприятиях регионального проекта "Билет в будущее"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 descr="Изображение выглядит как одежда, человек, улыбка, сте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40385A7-2034-637E-3E94-ED08DDA6F6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4" y="4638518"/>
            <a:ext cx="2400000" cy="1800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одежда, человек, Человеческое лицо, в помещени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BAB4610-DF28-C7B0-5C26-68B14A07C5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875" y="4641698"/>
            <a:ext cx="1354500" cy="1800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одежда, человек, Человеческое лицо, в помещени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A53C089-E7CD-5476-3274-3458A231EF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896" y="4638518"/>
            <a:ext cx="1991958" cy="1800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дежда, человек, в помещении, люд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6DEE2EA-2EB6-DFE6-3145-4DCD465401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375" y="4638518"/>
            <a:ext cx="2518862" cy="1800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дежда, человек, в помещении, сте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12E6364-3D10-2BC5-9CF3-A0474866DA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440" y="4638518"/>
            <a:ext cx="2400000" cy="1800000"/>
          </a:xfrm>
          <a:prstGeom prst="rect">
            <a:avLst/>
          </a:prstGeom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A5F384A8-23FD-908D-5EAE-A798A2B7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0180" y="0"/>
            <a:ext cx="916905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7A182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7A1828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096118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BohemianVTI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BohemianVTI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Bohemian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AA0957B6-9651-4F50-8EB8-D9F009F1C26A}" vid="{D1E7B544-9A8A-44B5-ABA3-322A5F04534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6237</TotalTime>
  <Words>2607</Words>
  <Application>Microsoft Office PowerPoint</Application>
  <PresentationFormat>Широкоэкранный</PresentationFormat>
  <Paragraphs>652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Aptos</vt:lpstr>
      <vt:lpstr>Arial</vt:lpstr>
      <vt:lpstr>Avenir Next LT Pro</vt:lpstr>
      <vt:lpstr>Calibri</vt:lpstr>
      <vt:lpstr>Modern Love</vt:lpstr>
      <vt:lpstr>Montserrat</vt:lpstr>
      <vt:lpstr>Open Sans</vt:lpstr>
      <vt:lpstr>Tahoma</vt:lpstr>
      <vt:lpstr>Times New Roman</vt:lpstr>
      <vt:lpstr>BohemianVTI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ММЦ</cp:lastModifiedBy>
  <cp:revision>515</cp:revision>
  <dcterms:created xsi:type="dcterms:W3CDTF">2021-06-28T06:43:28Z</dcterms:created>
  <dcterms:modified xsi:type="dcterms:W3CDTF">2025-09-10T01:56:19Z</dcterms:modified>
</cp:coreProperties>
</file>